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7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27" r:id="rId11"/>
    <p:sldId id="313" r:id="rId12"/>
    <p:sldId id="325" r:id="rId13"/>
    <p:sldId id="314" r:id="rId14"/>
    <p:sldId id="316" r:id="rId15"/>
    <p:sldId id="315" r:id="rId16"/>
    <p:sldId id="295" r:id="rId17"/>
    <p:sldId id="296" r:id="rId18"/>
    <p:sldId id="318" r:id="rId19"/>
    <p:sldId id="319" r:id="rId20"/>
    <p:sldId id="320" r:id="rId21"/>
    <p:sldId id="321" r:id="rId22"/>
    <p:sldId id="322" r:id="rId23"/>
    <p:sldId id="326" r:id="rId24"/>
    <p:sldId id="323" r:id="rId25"/>
    <p:sldId id="324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9" r:id="rId37"/>
    <p:sldId id="340" r:id="rId38"/>
    <p:sldId id="349" r:id="rId39"/>
    <p:sldId id="341" r:id="rId40"/>
    <p:sldId id="342" r:id="rId41"/>
    <p:sldId id="343" r:id="rId42"/>
    <p:sldId id="344" r:id="rId43"/>
    <p:sldId id="345" r:id="rId44"/>
    <p:sldId id="348" r:id="rId45"/>
    <p:sldId id="347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78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77" r:id="rId75"/>
    <p:sldId id="379" r:id="rId7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00CC00"/>
    <a:srgbClr val="04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1731" autoAdjust="0"/>
  </p:normalViewPr>
  <p:slideViewPr>
    <p:cSldViewPr>
      <p:cViewPr varScale="1">
        <p:scale>
          <a:sx n="91" d="100"/>
          <a:sy n="91" d="100"/>
        </p:scale>
        <p:origin x="65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4" Type="http://schemas.openxmlformats.org/officeDocument/2006/relationships/image" Target="../media/image1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ACFCD4-4767-441D-9915-4333170A30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63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56BDC-2694-48A6-A964-8C1B9C7D9896}" type="slidenum">
              <a:rPr lang="en-US" altLang="zh-TW" smtClean="0"/>
              <a:pPr/>
              <a:t>1</a:t>
            </a:fld>
            <a:endParaRPr lang="en-US" altLang="zh-TW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004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266EC-DF60-4984-BF72-81BCCC5D263C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2BB1-CA08-4B59-BFF1-57C57ACBEA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0164-A89A-445A-99A9-5EC0611C77C5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AFE0-8998-4444-B0C5-939F160770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1AA7-C500-4DA0-BE54-F17A558E8D26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F218-DE21-420C-9289-709DD2FF50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4269-97E0-4156-8BD6-D9AF04C353D3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ED84-D034-41C1-82B0-B87C294C8E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DD60-9BDB-4BA3-AB9D-D71060A9E9AF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7A9A-D411-4D00-A4CC-0492D162A0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3295-3142-4B1F-B70A-CCA667B619E5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E1FB-7703-41C8-A0B9-E84EC4726D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49A03-823A-4EDB-9BD9-EEE9A5783DA2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1721C-8BC3-4C4B-9DE8-4E2D0ADAF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DD24-45D3-42D6-98E0-16EC2AF39E4D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7659-A164-41FE-A640-7A2AF8EDBD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EA7F-ECAE-4859-8B64-7A2B6CF2CC89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2641-8B6C-4EEF-9822-3D8D3EA83D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4D84-D3E4-4016-8DD4-410A3A3837A8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5FF0-DEB2-48CF-BFE5-B6F62F12D2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781D-B510-4A36-AAE7-0E3F7F4D0865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D4D2-BFC2-482A-BD40-C1F68DC0EB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fld id="{A1099574-A213-4610-8A7F-E77C31A9ECF3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642281E1-602D-45B9-859B-F613D65C44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50.wmf"/><Relationship Id="rId9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1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15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6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174"/>
            <a:ext cx="7678738" cy="1754326"/>
          </a:xfrm>
        </p:spPr>
        <p:txBody>
          <a:bodyPr/>
          <a:lstStyle/>
          <a:p>
            <a:pPr algn="l" eaLnBrk="1" hangingPunct="1"/>
            <a:r>
              <a:rPr lang="en-US" altLang="zh-TW" sz="3600" dirty="0" smtClean="0"/>
              <a:t>Random </a:t>
            </a:r>
            <a:r>
              <a:rPr lang="en-US" altLang="zh-TW" sz="3600" dirty="0"/>
              <a:t>graphs with general degree </a:t>
            </a:r>
            <a:r>
              <a:rPr lang="en-US" altLang="zh-TW" sz="3600" dirty="0" smtClean="0"/>
              <a:t>distributions </a:t>
            </a:r>
            <a:r>
              <a:rPr lang="en-US" altLang="zh-TW" sz="3600" smtClean="0"/>
              <a:t>(Configuration model)</a:t>
            </a:r>
            <a:endParaRPr lang="en-US" altLang="zh-TW" sz="360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775B14-B2E1-40B1-AEC6-267A8313BA2C}" type="datetime13">
              <a:rPr lang="zh-TW" altLang="en-US" smtClean="0"/>
              <a:pPr>
                <a:defRPr/>
              </a:pPr>
              <a:t>4:03:30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2BB1-CA08-4B59-BFF1-57C57ACBEAC0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A property of generating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Y be the sum of </a:t>
            </a:r>
            <a:r>
              <a:rPr lang="en-US" altLang="zh-TW" dirty="0" err="1"/>
              <a:t>i.i.d</a:t>
            </a:r>
            <a:r>
              <a:rPr lang="en-US" altLang="zh-TW" dirty="0"/>
              <a:t>. random variables, i.e.</a:t>
            </a:r>
          </a:p>
          <a:p>
            <a:endParaRPr lang="en-US" altLang="zh-TW" dirty="0"/>
          </a:p>
          <a:p>
            <a:r>
              <a:rPr lang="en-US" altLang="zh-TW" dirty="0"/>
              <a:t>Let the probability generating functions of X</a:t>
            </a:r>
            <a:r>
              <a:rPr lang="en-US" altLang="zh-TW" baseline="-25000" dirty="0"/>
              <a:t>i</a:t>
            </a:r>
            <a:r>
              <a:rPr lang="en-US" altLang="zh-TW" dirty="0"/>
              <a:t> and Y be g(z) and h(z). 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49112"/>
              </p:ext>
            </p:extLst>
          </p:nvPr>
        </p:nvGraphicFramePr>
        <p:xfrm>
          <a:off x="2195736" y="3068960"/>
          <a:ext cx="454763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Formula" r:id="rId3" imgW="1634760" imgH="156240" progId="Equation.Ribbit">
                  <p:embed/>
                </p:oleObj>
              </mc:Choice>
              <mc:Fallback>
                <p:oleObj name="Formula" r:id="rId3" imgW="1634760" imgH="156240" progId="Equation.Ribbit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068960"/>
                        <a:ext cx="4547639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00058"/>
              </p:ext>
            </p:extLst>
          </p:nvPr>
        </p:nvGraphicFramePr>
        <p:xfrm>
          <a:off x="2339752" y="5301208"/>
          <a:ext cx="265316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Formula" r:id="rId5" imgW="927360" imgH="176760" progId="Equation.Ribbit">
                  <p:embed/>
                </p:oleObj>
              </mc:Choice>
              <mc:Fallback>
                <p:oleObj name="Formula" r:id="rId5" imgW="927360" imgH="176760" progId="Equation.Ribbit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301208"/>
                        <a:ext cx="2653167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9BA04-5E85-4288-AE7B-33EDC263ABF2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691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The configuration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3" y="1905000"/>
            <a:ext cx="5328592" cy="4191000"/>
          </a:xfrm>
        </p:spPr>
        <p:txBody>
          <a:bodyPr/>
          <a:lstStyle/>
          <a:p>
            <a:r>
              <a:rPr lang="en-US" altLang="zh-TW" sz="2400" dirty="0"/>
              <a:t>Given a specific degree sequence</a:t>
            </a:r>
          </a:p>
          <a:p>
            <a:r>
              <a:rPr lang="en-US" altLang="zh-TW" sz="2400" dirty="0"/>
              <a:t>Give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k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“stubs” </a:t>
            </a:r>
          </a:p>
          <a:p>
            <a:r>
              <a:rPr lang="en-US" altLang="zh-TW" sz="2400" dirty="0"/>
              <a:t>Choose two of the stubs uniformly at random and create an edge between the two vertices of the two chosen stubs. (they might be the same vertices (self edges))</a:t>
            </a:r>
          </a:p>
          <a:p>
            <a:r>
              <a:rPr lang="en-US" altLang="zh-TW" sz="2400" dirty="0"/>
              <a:t>Repeat the process until all the stubs are chosen.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076056" y="1916832"/>
          <a:ext cx="1630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Formula" r:id="rId3" imgW="821690" imgH="405130" progId="Equation.Ribbit">
                  <p:embed/>
                </p:oleObj>
              </mc:Choice>
              <mc:Fallback>
                <p:oleObj name="Formula" r:id="rId3" imgW="821690" imgH="405130" progId="Equation.Ribbit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16832"/>
                        <a:ext cx="163036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p435_fig_1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429000"/>
            <a:ext cx="3126111" cy="2015480"/>
          </a:xfrm>
          <a:prstGeom prst="rect">
            <a:avLst/>
          </a:prstGeom>
          <a:noFill/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8E4C2-2272-4560-8040-37266E7F2827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04664"/>
            <a:ext cx="8110537" cy="5691336"/>
          </a:xfrm>
        </p:spPr>
        <p:txBody>
          <a:bodyPr/>
          <a:lstStyle/>
          <a:p>
            <a:r>
              <a:rPr lang="en-US" altLang="zh-TW" dirty="0"/>
              <a:t>Degree sequence: 0, 1, 2, 3, 4</a:t>
            </a:r>
          </a:p>
          <a:p>
            <a:r>
              <a:rPr lang="en-US" altLang="zh-TW" dirty="0"/>
              <a:t>The sum is an even number</a:t>
            </a:r>
            <a:endParaRPr lang="zh-TW" altLang="en-US" dirty="0"/>
          </a:p>
        </p:txBody>
      </p:sp>
      <p:pic>
        <p:nvPicPr>
          <p:cNvPr id="4" name="Picture 5" descr="p435_fig_1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706474" cy="4968552"/>
          </a:xfrm>
          <a:prstGeom prst="rect">
            <a:avLst/>
          </a:prstGeom>
          <a:noFill/>
        </p:spPr>
      </p:pic>
      <p:cxnSp>
        <p:nvCxnSpPr>
          <p:cNvPr id="6" name="直線接點 5"/>
          <p:cNvCxnSpPr/>
          <p:nvPr/>
        </p:nvCxnSpPr>
        <p:spPr bwMode="auto">
          <a:xfrm flipV="1">
            <a:off x="3131840" y="2132856"/>
            <a:ext cx="2880320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>
            <a:off x="2267744" y="5733256"/>
            <a:ext cx="1584176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 flipV="1">
            <a:off x="5580112" y="4113076"/>
            <a:ext cx="1296144" cy="18362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 flipV="1">
            <a:off x="1691680" y="2708920"/>
            <a:ext cx="5760640" cy="1404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31FC9-332C-4D13-AC63-2CDB5400A3F9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40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end result is a matching of the stubs (a particular set of pairing of stubs with other stubs)</a:t>
            </a:r>
          </a:p>
          <a:p>
            <a:r>
              <a:rPr lang="en-US" altLang="zh-TW" sz="2400" dirty="0"/>
              <a:t>(Uniform distribution) The process generates every matching with equal probabilities.</a:t>
            </a:r>
          </a:p>
          <a:p>
            <a:r>
              <a:rPr lang="en-US" altLang="zh-TW" sz="2400" dirty="0"/>
              <a:t>Number of </a:t>
            </a:r>
            <a:r>
              <a:rPr lang="en-US" altLang="zh-TW" sz="2400" dirty="0" err="1"/>
              <a:t>matchings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691680" y="4581128"/>
          <a:ext cx="47910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Formula" r:id="rId3" imgW="2415540" imgH="524510" progId="Equation.Ribbit">
                  <p:embed/>
                </p:oleObj>
              </mc:Choice>
              <mc:Fallback>
                <p:oleObj name="Formula" r:id="rId3" imgW="2415540" imgH="524510" progId="Equation.Ribbit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581128"/>
                        <a:ext cx="479107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607EF-3062-4B2C-9E35-18D3A0B1342F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Issues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The sum of the degree sequence must be an even number.</a:t>
            </a:r>
          </a:p>
          <a:p>
            <a:r>
              <a:rPr lang="en-US" altLang="zh-TW" sz="2800" dirty="0"/>
              <a:t>There are self-edges and </a:t>
            </a:r>
            <a:r>
              <a:rPr lang="en-US" altLang="zh-TW" sz="2800" dirty="0" err="1"/>
              <a:t>multiedges</a:t>
            </a:r>
            <a:r>
              <a:rPr lang="en-US" altLang="zh-TW" sz="2800" dirty="0"/>
              <a:t>. (Cannot be removed without violating the uniform distribution property).</a:t>
            </a:r>
          </a:p>
          <a:p>
            <a:r>
              <a:rPr lang="en-US" altLang="zh-TW" sz="2800" dirty="0"/>
              <a:t>Not all networks appear with equal probabilities (even though all </a:t>
            </a:r>
            <a:r>
              <a:rPr lang="en-US" altLang="zh-TW" sz="2800" dirty="0" err="1"/>
              <a:t>matchings</a:t>
            </a:r>
            <a:r>
              <a:rPr lang="en-US" altLang="zh-TW" sz="2800" dirty="0"/>
              <a:t> appear with equal probability).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042D8-61EB-47C0-AA69-1FB959303E81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362129"/>
            <a:ext cx="8162925" cy="1261884"/>
          </a:xfrm>
        </p:spPr>
        <p:txBody>
          <a:bodyPr/>
          <a:lstStyle/>
          <a:p>
            <a:r>
              <a:rPr lang="en-US" altLang="zh-TW" sz="3200" dirty="0"/>
              <a:t>The probability of chosen a network with the adjacency matrix 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Need to count the number of </a:t>
            </a:r>
            <a:r>
              <a:rPr lang="en-US" altLang="zh-TW" sz="2400" dirty="0" err="1"/>
              <a:t>matchings</a:t>
            </a:r>
            <a:r>
              <a:rPr lang="en-US" altLang="zh-TW" sz="2400" dirty="0"/>
              <a:t> corresponds to a network with a specific adjacency matrix.</a:t>
            </a:r>
          </a:p>
          <a:p>
            <a:r>
              <a:rPr lang="en-US" altLang="zh-TW" sz="2400" dirty="0"/>
              <a:t>The number of permutations of the </a:t>
            </a:r>
            <a:r>
              <a:rPr lang="en-US" altLang="zh-TW" sz="2400" dirty="0" err="1"/>
              <a:t>k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stubs at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is </a:t>
            </a:r>
            <a:r>
              <a:rPr lang="en-US" altLang="zh-TW" sz="2400" dirty="0" err="1"/>
              <a:t>k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!.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Each network occurs with probability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483768" y="4005064"/>
          <a:ext cx="3657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Formula" r:id="rId3" imgW="1844040" imgH="408940" progId="Equation.Ribbit">
                  <p:embed/>
                </p:oleObj>
              </mc:Choice>
              <mc:Fallback>
                <p:oleObj name="Formula" r:id="rId3" imgW="1844040" imgH="408940" progId="Equation.Ribbit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005064"/>
                        <a:ext cx="36576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195736" y="4869160"/>
          <a:ext cx="47418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Formula" r:id="rId5" imgW="2392680" imgH="179070" progId="Equation.Ribbit">
                  <p:embed/>
                </p:oleObj>
              </mc:Choice>
              <mc:Fallback>
                <p:oleObj name="Formula" r:id="rId5" imgW="2392680" imgH="179070" progId="Equation.Ribbit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69160"/>
                        <a:ext cx="47418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7092280" y="5301208"/>
          <a:ext cx="1063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Formula" r:id="rId7" imgW="535940" imgH="383540" progId="Equation.Ribbit">
                  <p:embed/>
                </p:oleObj>
              </mc:Choice>
              <mc:Fallback>
                <p:oleObj name="Formula" r:id="rId7" imgW="535940" imgH="383540" progId="Equation.Ribbit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01208"/>
                        <a:ext cx="1063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878BB-05A2-42A0-848E-E55956DECD97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Eight stub </a:t>
            </a:r>
            <a:r>
              <a:rPr lang="en-US" altLang="zh-TW" dirty="0" err="1"/>
              <a:t>matchings</a:t>
            </a:r>
            <a:r>
              <a:rPr lang="en-US" altLang="zh-TW" dirty="0"/>
              <a:t> that all give the same network</a:t>
            </a:r>
          </a:p>
        </p:txBody>
      </p:sp>
      <p:pic>
        <p:nvPicPr>
          <p:cNvPr id="18435" name="Picture 3" descr="p437_fig_1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6686550" cy="2962275"/>
          </a:xfrm>
          <a:prstGeom prst="rect">
            <a:avLst/>
          </a:prstGeom>
          <a:noFill/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32F1F-304D-4D19-9030-31B38D9A926D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02641-8B6C-4EEF-9822-3D8D3EA83DF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Permutations that do not produce a new matching</a:t>
            </a:r>
          </a:p>
        </p:txBody>
      </p:sp>
      <p:pic>
        <p:nvPicPr>
          <p:cNvPr id="19459" name="Picture 3" descr="p438_fig_13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5392691" cy="2304082"/>
          </a:xfrm>
          <a:prstGeom prst="rect">
            <a:avLst/>
          </a:prstGeom>
          <a:noFill/>
        </p:spPr>
      </p:pic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699792" y="4869160"/>
          <a:ext cx="18383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name="Formula" r:id="rId4" imgW="927100" imgH="170180" progId="Equation.Ribbit">
                  <p:embed/>
                </p:oleObj>
              </mc:Choice>
              <mc:Fallback>
                <p:oleObj name="Formula" r:id="rId4" imgW="927100" imgH="170180" progId="Equation.Ribbit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869160"/>
                        <a:ext cx="183832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411760" y="5373216"/>
          <a:ext cx="32432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Formula" r:id="rId6" imgW="1637030" imgH="336550" progId="Equation.Ribbit">
                  <p:embed/>
                </p:oleObj>
              </mc:Choice>
              <mc:Fallback>
                <p:oleObj name="Formula" r:id="rId6" imgW="1637030" imgH="336550" progId="Equation.Ribbit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373216"/>
                        <a:ext cx="324326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5576" y="62373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A</a:t>
            </a:r>
            <a:r>
              <a:rPr lang="en-US" altLang="zh-TW" baseline="-25000" dirty="0" err="1"/>
              <a:t>ii</a:t>
            </a:r>
            <a:r>
              <a:rPr lang="en-US" altLang="zh-TW" dirty="0"/>
              <a:t> is twice of the number of self-edges of vertex </a:t>
            </a:r>
            <a:r>
              <a:rPr lang="en-US" altLang="zh-TW" dirty="0" err="1"/>
              <a:t>i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82C50-1DC5-450A-93A8-8276F0A962A1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02641-8B6C-4EEF-9822-3D8D3EA83DF4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From degree sequence to degree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Specify the degree distribution </a:t>
            </a:r>
            <a:r>
              <a:rPr lang="en-US" altLang="zh-TW" dirty="0" err="1"/>
              <a:t>p</a:t>
            </a:r>
            <a:r>
              <a:rPr lang="en-US" altLang="zh-TW" baseline="-25000" dirty="0" err="1"/>
              <a:t>k</a:t>
            </a:r>
            <a:endParaRPr lang="en-US" altLang="zh-TW" baseline="-25000" dirty="0"/>
          </a:p>
          <a:p>
            <a:r>
              <a:rPr lang="en-US" altLang="zh-TW" dirty="0"/>
              <a:t>Draw a degree sequence k</a:t>
            </a:r>
            <a:r>
              <a:rPr lang="en-US" altLang="zh-TW" baseline="-25000" dirty="0"/>
              <a:t>1</a:t>
            </a:r>
            <a:r>
              <a:rPr lang="en-US" altLang="zh-TW" dirty="0"/>
              <a:t>,k</a:t>
            </a:r>
            <a:r>
              <a:rPr lang="en-US" altLang="zh-TW" baseline="-25000" dirty="0"/>
              <a:t>2</a:t>
            </a:r>
            <a:r>
              <a:rPr lang="en-US" altLang="zh-TW" dirty="0"/>
              <a:t>, … with probability</a:t>
            </a:r>
          </a:p>
          <a:p>
            <a:r>
              <a:rPr lang="en-US" altLang="zh-TW" dirty="0"/>
              <a:t>Then use the degree sequence to generate a random graph via using the configuration model.</a:t>
            </a:r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674096" y="3008313"/>
          <a:ext cx="762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Formula" r:id="rId3" imgW="383540" imgH="347980" progId="Equation.Ribbit">
                  <p:embed/>
                </p:oleObj>
              </mc:Choice>
              <mc:Fallback>
                <p:oleObj name="Formula" r:id="rId3" imgW="383540" imgH="347980" progId="Equation.Ribbit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096" y="3008313"/>
                        <a:ext cx="7620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8EEA4-A1DC-411E-88A3-CDB36C1CD1B0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Edge probability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probability that a stub of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is connected to a stub of vertex j is k</a:t>
            </a:r>
            <a:r>
              <a:rPr lang="en-US" altLang="zh-TW" sz="2400" baseline="-25000" dirty="0"/>
              <a:t>j</a:t>
            </a:r>
            <a:r>
              <a:rPr lang="en-US" altLang="zh-TW" sz="2400" dirty="0"/>
              <a:t>/(2m-1) as we choose the stubs uniformly from the remaining 2m-1 stubs)</a:t>
            </a:r>
            <a:endParaRPr lang="en-US" altLang="zh-TW" dirty="0"/>
          </a:p>
          <a:p>
            <a:r>
              <a:rPr lang="en-US" altLang="zh-TW" sz="2400" dirty="0"/>
              <a:t>The probability that there is an edge between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j is</a:t>
            </a:r>
          </a:p>
          <a:p>
            <a:endParaRPr lang="en-US" altLang="zh-TW" sz="2400" dirty="0"/>
          </a:p>
          <a:p>
            <a:r>
              <a:rPr lang="en-US" altLang="zh-TW" sz="2400" dirty="0"/>
              <a:t>Technically, this is the average number of edges between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vertex j. (Note that the probability of having more than two edges is O(m</a:t>
            </a:r>
            <a:r>
              <a:rPr lang="en-US" altLang="zh-TW" sz="2400" baseline="30000" dirty="0"/>
              <a:t>-2</a:t>
            </a:r>
            <a:r>
              <a:rPr lang="en-US" altLang="zh-TW" sz="2400" dirty="0"/>
              <a:t>). This is similar to what we have for Poisson process)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995936" y="3933825"/>
          <a:ext cx="36941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Formula" r:id="rId3" imgW="1864360" imgH="335280" progId="Equation.Ribbit">
                  <p:embed/>
                </p:oleObj>
              </mc:Choice>
              <mc:Fallback>
                <p:oleObj name="Formula" r:id="rId3" imgW="1864360" imgH="335280" progId="Equation.Ribbit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933825"/>
                        <a:ext cx="3694113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3FC3E-69DD-47FB-AE46-DFB31755B14B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Review of (moment) generating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Given a probability distribution </a:t>
            </a:r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, the (moment) generating function is the following polynomial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907704" y="3068960"/>
          <a:ext cx="59039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Formula" r:id="rId3" imgW="2978150" imgH="435610" progId="Equation.Ribbit">
                  <p:embed/>
                </p:oleObj>
              </mc:Choice>
              <mc:Fallback>
                <p:oleObj name="Formula" r:id="rId3" imgW="2978150" imgH="435610" progId="Equation.Ribbit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068960"/>
                        <a:ext cx="590391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203848" y="4149080"/>
          <a:ext cx="19732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Formula" r:id="rId5" imgW="995680" imgH="355600" progId="Equation.Ribbit">
                  <p:embed/>
                </p:oleObj>
              </mc:Choice>
              <mc:Fallback>
                <p:oleObj name="Formula" r:id="rId5" imgW="995680" imgH="355600" progId="Equation.Ribbit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149080"/>
                        <a:ext cx="197326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4EFDB-7004-45F3-A58B-E4FA34CB484B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Edge probability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large m, we simply ignore -1 and write</a:t>
            </a:r>
          </a:p>
          <a:p>
            <a:endParaRPr lang="en-US" altLang="zh-TW" dirty="0"/>
          </a:p>
          <a:p>
            <a:r>
              <a:rPr lang="en-US" altLang="zh-TW" dirty="0"/>
              <a:t>The probability of having two edges between the same pair of vertices </a:t>
            </a:r>
            <a:r>
              <a:rPr lang="en-US" altLang="zh-TW" dirty="0" err="1"/>
              <a:t>i</a:t>
            </a:r>
            <a:r>
              <a:rPr lang="en-US" altLang="zh-TW" dirty="0"/>
              <a:t> and j</a:t>
            </a:r>
          </a:p>
          <a:p>
            <a:endParaRPr lang="zh-TW" alt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491880" y="2564904"/>
          <a:ext cx="1711414" cy="88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name="Formula" r:id="rId3" imgW="652780" imgH="336550" progId="Equation.Ribbit">
                  <p:embed/>
                </p:oleObj>
              </mc:Choice>
              <mc:Fallback>
                <p:oleObj name="Formula" r:id="rId3" imgW="652780" imgH="336550" progId="Equation.Ribbit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564904"/>
                        <a:ext cx="1711414" cy="881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619672" y="5157192"/>
          <a:ext cx="60134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" name="Formula" r:id="rId5" imgW="3032760" imgH="344170" progId="Equation.Ribbit">
                  <p:embed/>
                </p:oleObj>
              </mc:Choice>
              <mc:Fallback>
                <p:oleObj name="Formula" r:id="rId5" imgW="3032760" imgH="344170" progId="Equation.Ribbit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157192"/>
                        <a:ext cx="60134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8DA2C-8E7B-49C9-9D78-F4EA2B477A86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/>
              <a:t>The expected total number of </a:t>
            </a:r>
            <a:r>
              <a:rPr lang="en-US" altLang="zh-TW" sz="3200" dirty="0" err="1"/>
              <a:t>multiedges</a:t>
            </a:r>
            <a:r>
              <a:rPr lang="en-US" altLang="zh-TW" sz="3200" dirty="0"/>
              <a:t> remains constant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058988" y="2035175"/>
          <a:ext cx="4875212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" name="Formula" r:id="rId3" imgW="2458720" imgH="1329690" progId="Equation.Ribbit">
                  <p:embed/>
                </p:oleObj>
              </mc:Choice>
              <mc:Fallback>
                <p:oleObj name="Formula" r:id="rId3" imgW="2458720" imgH="1329690" progId="Equation.Ribbit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2035175"/>
                        <a:ext cx="4875212" cy="263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347913" y="5157788"/>
          <a:ext cx="41624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" name="Formula" r:id="rId5" imgW="2100580" imgH="405130" progId="Equation.Ribbit">
                  <p:embed/>
                </p:oleObj>
              </mc:Choice>
              <mc:Fallback>
                <p:oleObj name="Formula" r:id="rId5" imgW="2100580" imgH="405130" progId="Equation.Ribbit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5157788"/>
                        <a:ext cx="41624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7325618" y="3175000"/>
          <a:ext cx="15668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6" name="Formula" r:id="rId7" imgW="789940" imgH="179070" progId="Equation.Ribbit">
                  <p:embed/>
                </p:oleObj>
              </mc:Choice>
              <mc:Fallback>
                <p:oleObj name="Formula" r:id="rId7" imgW="789940" imgH="179070" progId="Equation.Ribbit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5618" y="3175000"/>
                        <a:ext cx="15668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2FC0F-4999-4A82-BA4C-C8903CC6226E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Another way to derive the edge probability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For two vertices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j, there are </a:t>
            </a:r>
            <a:r>
              <a:rPr lang="en-US" altLang="zh-TW" sz="2400" dirty="0" err="1"/>
              <a:t>k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k</a:t>
            </a:r>
            <a:r>
              <a:rPr lang="en-US" altLang="zh-TW" sz="2400" baseline="-25000" dirty="0"/>
              <a:t>j</a:t>
            </a:r>
            <a:r>
              <a:rPr lang="en-US" altLang="zh-TW" sz="2400" dirty="0"/>
              <a:t> possible ways of connecting them in the configuration model. </a:t>
            </a:r>
          </a:p>
          <a:p>
            <a:r>
              <a:rPr lang="en-US" altLang="zh-TW" sz="2400" dirty="0"/>
              <a:t>There are                            ways of choosing a pair of stubs.  </a:t>
            </a:r>
          </a:p>
          <a:p>
            <a:r>
              <a:rPr lang="en-US" altLang="zh-TW" sz="2400" dirty="0"/>
              <a:t>The probability of throwing an edge in the graph and that edge is between vertices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j is </a:t>
            </a:r>
          </a:p>
          <a:p>
            <a:endParaRPr lang="en-US" altLang="zh-TW" sz="2400" dirty="0"/>
          </a:p>
          <a:p>
            <a:r>
              <a:rPr lang="en-US" altLang="zh-TW" sz="2400" dirty="0"/>
              <a:t>As there are m edges in total, the expected number of edges between vertices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j is </a:t>
            </a:r>
            <a:endParaRPr lang="zh-TW" altLang="en-US" sz="24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987824" y="2852936"/>
          <a:ext cx="26527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9" name="Formula" r:id="rId3" imgW="1338580" imgH="306070" progId="Equation.Ribbit">
                  <p:embed/>
                </p:oleObj>
              </mc:Choice>
              <mc:Fallback>
                <p:oleObj name="Formula" r:id="rId3" imgW="1338580" imgH="306070" progId="Equation.Ribbit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852936"/>
                        <a:ext cx="265271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456705" y="4804767"/>
          <a:ext cx="20351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0" name="Formula" r:id="rId5" imgW="1026160" imgH="177800" progId="Equation.Ribbit">
                  <p:embed/>
                </p:oleObj>
              </mc:Choice>
              <mc:Fallback>
                <p:oleObj name="Formula" r:id="rId5" imgW="1026160" imgH="177800" progId="Equation.Ribbit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705" y="4804767"/>
                        <a:ext cx="20351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533525" y="6029325"/>
          <a:ext cx="17732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1" name="Formula" r:id="rId7" imgW="895350" imgH="177800" progId="Equation.Ribbit">
                  <p:embed/>
                </p:oleObj>
              </mc:Choice>
              <mc:Fallback>
                <p:oleObj name="Formula" r:id="rId7" imgW="895350" imgH="177800" progId="Equation.Ribbit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6029325"/>
                        <a:ext cx="17732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8F5513-B40F-44B3-8EC5-048237C9D168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The expected total number of multi-edges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12813" y="4912466"/>
            <a:ext cx="8110537" cy="1183534"/>
          </a:xfrm>
        </p:spPr>
        <p:txBody>
          <a:bodyPr/>
          <a:lstStyle/>
          <a:p>
            <a:r>
              <a:rPr lang="en-US" altLang="zh-TW" dirty="0"/>
              <a:t>Division by two to avoid double counting of vertex pairs</a:t>
            </a:r>
            <a:endParaRPr lang="zh-TW" alt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3295"/>
            <a:ext cx="8318365" cy="17281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9664"/>
            <a:ext cx="4104456" cy="88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49CA0-7ED4-43F1-BC20-3784CB5FED21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213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Edge probabilities for self-edges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For self-edges, the number of ways to connected the two stubs of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is 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The probability that there is a self-edge at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is then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The density  of self-edges vanishes as 1/n in the limit.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21641"/>
              </p:ext>
            </p:extLst>
          </p:nvPr>
        </p:nvGraphicFramePr>
        <p:xfrm>
          <a:off x="3203848" y="2780928"/>
          <a:ext cx="26939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" name="Formula" r:id="rId3" imgW="1359000" imgH="384840" progId="Equation.Ribbit">
                  <p:embed/>
                </p:oleObj>
              </mc:Choice>
              <mc:Fallback>
                <p:oleObj name="Formula" r:id="rId3" imgW="1359000" imgH="384840" progId="Equation.Ribbit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780928"/>
                        <a:ext cx="26939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879006" y="4149080"/>
          <a:ext cx="1989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" name="Formula" r:id="rId5" imgW="1003300" imgH="345440" progId="Equation.Ribbit">
                  <p:embed/>
                </p:oleObj>
              </mc:Choice>
              <mc:Fallback>
                <p:oleObj name="Formula" r:id="rId5" imgW="1003300" imgH="345440" progId="Equation.Ribbit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006" y="4149080"/>
                        <a:ext cx="198913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162175" y="4941168"/>
          <a:ext cx="46720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" name="Formula" r:id="rId7" imgW="2357120" imgH="427990" progId="Equation.Ribbit">
                  <p:embed/>
                </p:oleObj>
              </mc:Choice>
              <mc:Fallback>
                <p:oleObj name="Formula" r:id="rId7" imgW="2357120" imgH="427990" progId="Equation.Ribbit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4941168"/>
                        <a:ext cx="4672013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E9D1E-5403-4FF4-9AD0-3ADA70214574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300574"/>
            <a:ext cx="8162925" cy="1323439"/>
          </a:xfrm>
        </p:spPr>
        <p:txBody>
          <a:bodyPr/>
          <a:lstStyle/>
          <a:p>
            <a:r>
              <a:rPr lang="en-US" altLang="zh-TW" sz="4000" dirty="0"/>
              <a:t>The expected number of common neighbors of i and j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vertex   is a common neighbor of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j if there is an edge between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  </a:t>
            </a:r>
            <a:r>
              <a:rPr lang="en-US" altLang="zh-TW" sz="2400" dirty="0" err="1"/>
              <a:t>and</a:t>
            </a:r>
            <a:r>
              <a:rPr lang="en-US" altLang="zh-TW" sz="2400" dirty="0"/>
              <a:t> another edge between j and</a:t>
            </a:r>
          </a:p>
          <a:p>
            <a:r>
              <a:rPr lang="en-US" altLang="zh-TW" sz="2400" dirty="0"/>
              <a:t>The probability that vertex   is a common neighbor of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j is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expected common neighbors of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and j is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699792" y="1988840"/>
          <a:ext cx="1349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6" name="Formula" r:id="rId3" imgW="68675" imgH="158971" progId="Equation.Ribbit">
                  <p:embed/>
                </p:oleObj>
              </mc:Choice>
              <mc:Fallback>
                <p:oleObj name="Formula" r:id="rId3" imgW="68675" imgH="158971" progId="Equation.Ribbit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988840"/>
                        <a:ext cx="13493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6156176" y="2394595"/>
          <a:ext cx="1349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7" name="Formula" r:id="rId5" imgW="68675" imgH="158971" progId="Equation.Ribbit">
                  <p:embed/>
                </p:oleObj>
              </mc:Choice>
              <mc:Fallback>
                <p:oleObj name="Formula" r:id="rId5" imgW="68675" imgH="158971" progId="Equation.Ribbit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394595"/>
                        <a:ext cx="13493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4509071" y="2754635"/>
          <a:ext cx="1349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8" name="Formula" r:id="rId6" imgW="68675" imgH="158971" progId="Equation.Ribbit">
                  <p:embed/>
                </p:oleObj>
              </mc:Choice>
              <mc:Fallback>
                <p:oleObj name="Formula" r:id="rId6" imgW="68675" imgH="158971" progId="Equation.Ribbit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071" y="2754635"/>
                        <a:ext cx="13493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508104" y="3186683"/>
          <a:ext cx="1349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9" name="Formula" r:id="rId7" imgW="68675" imgH="158971" progId="Equation.Ribbit">
                  <p:embed/>
                </p:oleObj>
              </mc:Choice>
              <mc:Fallback>
                <p:oleObj name="Formula" r:id="rId7" imgW="68675" imgH="158971" progId="Equation.Ribbit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186683"/>
                        <a:ext cx="13493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4749899" y="3573016"/>
          <a:ext cx="18383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0" name="Formula" r:id="rId8" imgW="927100" imgH="345440" progId="Equation.Ribbit">
                  <p:embed/>
                </p:oleObj>
              </mc:Choice>
              <mc:Fallback>
                <p:oleObj name="Formula" r:id="rId8" imgW="927100" imgH="345440" progId="Equation.Ribbit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99" y="3573016"/>
                        <a:ext cx="1838325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2355850" y="4941888"/>
          <a:ext cx="5838825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1" name="Formula" r:id="rId10" imgW="2943860" imgH="852170" progId="Equation.Ribbit">
                  <p:embed/>
                </p:oleObj>
              </mc:Choice>
              <mc:Fallback>
                <p:oleObj name="Formula" r:id="rId10" imgW="2943860" imgH="852170" progId="Equation.Ribbit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4941888"/>
                        <a:ext cx="5838825" cy="169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C0FEC-EC12-47FD-86E9-300E0F994D46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501008"/>
            <a:ext cx="7772400" cy="1323439"/>
          </a:xfrm>
        </p:spPr>
        <p:txBody>
          <a:bodyPr/>
          <a:lstStyle/>
          <a:p>
            <a:r>
              <a:rPr lang="en-US" altLang="zh-TW" dirty="0"/>
              <a:t>13.3 Excess degree distribution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150018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928E4-9266-4198-9ACD-6AFEA1E02199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B7A9A-D411-4D00-A4CC-0492D162A0A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310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/>
              <a:t>Consider a configuration model with degree distribution </a:t>
            </a:r>
            <a:r>
              <a:rPr lang="en-US" altLang="zh-TW" dirty="0" err="1"/>
              <a:t>p</a:t>
            </a:r>
            <a:r>
              <a:rPr lang="en-US" altLang="zh-TW" baseline="-25000" dirty="0" err="1"/>
              <a:t>k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This is the probability that a vertex chosen randomly and uniformly from the network has degree k</a:t>
            </a:r>
          </a:p>
          <a:p>
            <a:r>
              <a:rPr lang="en-US" altLang="zh-TW" dirty="0"/>
              <a:t>Suppose that we take a vertex (randomly or not) and follow one of its edges (assuming that it has at least one) to the vertex at the other end.</a:t>
            </a:r>
          </a:p>
          <a:p>
            <a:r>
              <a:rPr lang="en-US" altLang="zh-TW" dirty="0"/>
              <a:t>What is the probability that the other vertex has degree k? 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449ED-4550-4CC1-B48C-69F811B57472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9243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/>
              <a:t>This probability can be derived by the concept of stubs.</a:t>
            </a:r>
          </a:p>
          <a:p>
            <a:r>
              <a:rPr lang="en-US" altLang="zh-TW" dirty="0"/>
              <a:t>An edge emerging from a vertex in a configuration model has equal chance of terminating at any stub of an edge anywhere else in the network.</a:t>
            </a:r>
          </a:p>
          <a:p>
            <a:r>
              <a:rPr lang="en-US" altLang="zh-TW" dirty="0"/>
              <a:t>There are 2m stubs in total, or 2m-1 </a:t>
            </a:r>
            <a:r>
              <a:rPr lang="en-US" altLang="zh-TW" dirty="0">
                <a:solidFill>
                  <a:srgbClr val="FF0000"/>
                </a:solidFill>
              </a:rPr>
              <a:t>excluding</a:t>
            </a:r>
            <a:r>
              <a:rPr lang="en-US" altLang="zh-TW" dirty="0"/>
              <a:t> the one at the beginning of our edge, any k of them are attached to any particular vertex with degree k.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1C2F6-B23A-4FE5-8164-8B7CD867AB7A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5574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266390"/>
            <a:ext cx="8110537" cy="3970922"/>
          </a:xfrm>
        </p:spPr>
        <p:txBody>
          <a:bodyPr/>
          <a:lstStyle/>
          <a:p>
            <a:r>
              <a:rPr lang="en-US" altLang="zh-TW" sz="2400" dirty="0"/>
              <a:t>Our edge has probability k/(2m-1) of ending at any particular vertex of degree k.</a:t>
            </a:r>
          </a:p>
          <a:p>
            <a:r>
              <a:rPr lang="en-US" altLang="zh-TW" sz="2400" dirty="0"/>
              <a:t>As m is large, this probability is approximately equal to k/(2m).</a:t>
            </a:r>
          </a:p>
          <a:p>
            <a:r>
              <a:rPr lang="en-US" altLang="zh-TW" sz="2400" dirty="0"/>
              <a:t>The probability of our edge attaching to any vertex with degree k is</a:t>
            </a:r>
            <a:r>
              <a:rPr lang="en-US" altLang="zh-TW" sz="2800" dirty="0"/>
              <a:t> </a:t>
            </a:r>
            <a:endParaRPr lang="zh-TW" altLang="en-US" sz="2800" dirty="0"/>
          </a:p>
        </p:txBody>
      </p:sp>
      <p:cxnSp>
        <p:nvCxnSpPr>
          <p:cNvPr id="5" name="直線接點 4"/>
          <p:cNvCxnSpPr/>
          <p:nvPr/>
        </p:nvCxnSpPr>
        <p:spPr bwMode="auto">
          <a:xfrm>
            <a:off x="3059832" y="826230"/>
            <a:ext cx="7200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 flipH="1">
            <a:off x="5724128" y="682214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 flipH="1" flipV="1">
            <a:off x="5796136" y="970246"/>
            <a:ext cx="576064" cy="288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 flipH="1">
            <a:off x="5724128" y="1258278"/>
            <a:ext cx="648072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 flipH="1">
            <a:off x="5796136" y="1969230"/>
            <a:ext cx="576064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 flipH="1">
            <a:off x="5796136" y="1258278"/>
            <a:ext cx="576064" cy="7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21" name="直線接點 20"/>
          <p:cNvCxnSpPr/>
          <p:nvPr/>
        </p:nvCxnSpPr>
        <p:spPr bwMode="auto">
          <a:xfrm flipH="1" flipV="1">
            <a:off x="5724128" y="322174"/>
            <a:ext cx="648072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直線接點 22"/>
          <p:cNvCxnSpPr/>
          <p:nvPr/>
        </p:nvCxnSpPr>
        <p:spPr bwMode="auto">
          <a:xfrm flipH="1" flipV="1">
            <a:off x="5796136" y="1834342"/>
            <a:ext cx="576064" cy="1348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左大括弧 26"/>
          <p:cNvSpPr/>
          <p:nvPr/>
        </p:nvSpPr>
        <p:spPr bwMode="auto">
          <a:xfrm>
            <a:off x="5292080" y="178158"/>
            <a:ext cx="288032" cy="2088232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355976" y="978654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2m-1</a:t>
            </a:r>
            <a:endParaRPr lang="zh-TW" altLang="en-US" dirty="0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50031"/>
              </p:ext>
            </p:extLst>
          </p:nvPr>
        </p:nvGraphicFramePr>
        <p:xfrm>
          <a:off x="3574653" y="4869160"/>
          <a:ext cx="2149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" name="Formula" r:id="rId3" imgW="1083600" imgH="373680" progId="Equation.Ribbit">
                  <p:embed/>
                </p:oleObj>
              </mc:Choice>
              <mc:Fallback>
                <p:oleObj name="Formula" r:id="rId3" imgW="1083600" imgH="373680" progId="Equation.Ribbit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653" y="4869160"/>
                        <a:ext cx="21494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13800"/>
              </p:ext>
            </p:extLst>
          </p:nvPr>
        </p:nvGraphicFramePr>
        <p:xfrm>
          <a:off x="638175" y="5803900"/>
          <a:ext cx="84264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" name="Formula" r:id="rId5" imgW="4254840" imgH="160200" progId="Equation.Ribbit">
                  <p:embed/>
                </p:oleObj>
              </mc:Choice>
              <mc:Fallback>
                <p:oleObj name="Formula" r:id="rId5" imgW="4254840" imgH="160200" progId="Equation.Ribbit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5803900"/>
                        <a:ext cx="84264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96E98-3E25-4C01-A64B-4A699E7F7842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01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Suppose that the random variable only takes the values 0,1,2,3 with probabilities p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p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p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and p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341689"/>
              </p:ext>
            </p:extLst>
          </p:nvPr>
        </p:nvGraphicFramePr>
        <p:xfrm>
          <a:off x="2609850" y="3160713"/>
          <a:ext cx="37734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Formula" r:id="rId3" imgW="1904040" imgH="194400" progId="Equation.Ribbit">
                  <p:embed/>
                </p:oleObj>
              </mc:Choice>
              <mc:Fallback>
                <p:oleObj name="Formula" r:id="rId3" imgW="1904040" imgH="194400" progId="Equation.Ribbit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160713"/>
                        <a:ext cx="377348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0ED70-3F35-4840-869F-F152451143A7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phenomenon is called sampling bias.</a:t>
            </a:r>
          </a:p>
          <a:p>
            <a:r>
              <a:rPr lang="en-US" altLang="zh-TW" dirty="0"/>
              <a:t>The vertex reached by following an edge is </a:t>
            </a:r>
            <a:r>
              <a:rPr lang="en-US" altLang="zh-TW" dirty="0">
                <a:solidFill>
                  <a:srgbClr val="FF0000"/>
                </a:solidFill>
              </a:rPr>
              <a:t>not</a:t>
            </a:r>
            <a:r>
              <a:rPr lang="en-US" altLang="zh-TW" dirty="0"/>
              <a:t> a typical vertex.</a:t>
            </a:r>
          </a:p>
          <a:p>
            <a:r>
              <a:rPr lang="en-US" altLang="zh-TW" dirty="0"/>
              <a:t>It is more likely to be high degree vertex than a typical vertex.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F8644-3921-4BE2-B956-5A689D31F14E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440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Some counter-intuitions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Consider a randomly selected vertex in the configuration model.</a:t>
            </a:r>
          </a:p>
          <a:p>
            <a:pPr lvl="1"/>
            <a:r>
              <a:rPr lang="en-US" altLang="zh-TW" dirty="0"/>
              <a:t>Let us calculate the average degree of a neighbor of that vertex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The average degree of a neighbor is different from the average degree</a:t>
            </a:r>
            <a:endParaRPr lang="zh-TW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933056"/>
            <a:ext cx="5904657" cy="89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C587A-8FBE-4F52-B185-D0CF743DF623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9163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sz="2800" dirty="0"/>
              <a:t>The difference is non-negative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r>
              <a:rPr lang="en-US" altLang="zh-TW" sz="2800" dirty="0"/>
              <a:t>In colloquial terms, “Your friends has more friends than you do.”</a:t>
            </a:r>
          </a:p>
          <a:p>
            <a:r>
              <a:rPr lang="en-US" altLang="zh-TW" sz="2800" dirty="0"/>
              <a:t>Why?</a:t>
            </a:r>
          </a:p>
          <a:p>
            <a:pPr lvl="1"/>
            <a:r>
              <a:rPr lang="en-US" altLang="zh-TW" sz="2400" dirty="0"/>
              <a:t>There are certainly some neighbors in the network with higher degree than the average.</a:t>
            </a:r>
          </a:p>
          <a:p>
            <a:pPr lvl="1"/>
            <a:r>
              <a:rPr lang="en-US" altLang="zh-TW" sz="2400" dirty="0"/>
              <a:t>There are also neighbors with lower degree than average.</a:t>
            </a:r>
          </a:p>
          <a:p>
            <a:pPr lvl="1"/>
            <a:r>
              <a:rPr lang="en-US" altLang="zh-TW" sz="2400" dirty="0"/>
              <a:t>Why not cancel out?</a:t>
            </a:r>
          </a:p>
          <a:p>
            <a:pPr lvl="1"/>
            <a:endParaRPr lang="zh-TW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04788"/>
            <a:ext cx="3888432" cy="9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7E0B9-8847-4D77-82EB-84713F457548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32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04664"/>
            <a:ext cx="8110537" cy="5691336"/>
          </a:xfrm>
        </p:spPr>
        <p:txBody>
          <a:bodyPr/>
          <a:lstStyle/>
          <a:p>
            <a:r>
              <a:rPr lang="en-US" altLang="zh-TW" dirty="0"/>
              <a:t>This formula works very well even in real-life networks.</a:t>
            </a:r>
          </a:p>
          <a:p>
            <a:r>
              <a:rPr lang="en-US" altLang="zh-TW" dirty="0"/>
              <a:t>For example, consider two academic collaboration networks</a:t>
            </a:r>
            <a:endParaRPr lang="zh-TW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6038"/>
            <a:ext cx="74771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435C-9F57-48CE-99F7-0A86E8D648EB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9970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The fundamental reason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Suppose that one walks through the vertices in the network and average the degrees of the neighbors of each one.</a:t>
            </a:r>
          </a:p>
          <a:p>
            <a:r>
              <a:rPr lang="en-US" altLang="zh-TW" dirty="0"/>
              <a:t>Vertices with high degrees are visited more often.</a:t>
            </a:r>
          </a:p>
          <a:p>
            <a:pPr lvl="1"/>
            <a:r>
              <a:rPr lang="en-US" altLang="zh-TW" dirty="0"/>
              <a:t>They are over represented in the calculation compared with low-degree ones.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31D5C-888D-4A27-B437-53E9DD49DD5F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1431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Excess degree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number of edges attached to a vertex other than the edge we arrived along is called the </a:t>
            </a:r>
            <a:r>
              <a:rPr lang="en-US" altLang="zh-TW" dirty="0">
                <a:solidFill>
                  <a:srgbClr val="FF0000"/>
                </a:solidFill>
              </a:rPr>
              <a:t>excess degree</a:t>
            </a:r>
            <a:r>
              <a:rPr lang="en-US" altLang="zh-TW" dirty="0"/>
              <a:t> of the vertex.</a:t>
            </a:r>
          </a:p>
          <a:p>
            <a:r>
              <a:rPr lang="en-US" altLang="zh-TW" dirty="0"/>
              <a:t>The probability of </a:t>
            </a:r>
            <a:r>
              <a:rPr lang="en-US" altLang="zh-TW" dirty="0" err="1"/>
              <a:t>q</a:t>
            </a:r>
            <a:r>
              <a:rPr lang="en-US" altLang="zh-TW" baseline="-25000" dirty="0" err="1"/>
              <a:t>k</a:t>
            </a:r>
            <a:r>
              <a:rPr lang="en-US" altLang="zh-TW" dirty="0"/>
              <a:t> of having excess degree k is</a:t>
            </a:r>
            <a:endParaRPr lang="zh-TW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5301208"/>
            <a:ext cx="26818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EE7A3-59C4-4CFC-8B61-905C6C9C90C8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1692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62925" cy="769441"/>
          </a:xfrm>
        </p:spPr>
        <p:txBody>
          <a:bodyPr/>
          <a:lstStyle/>
          <a:p>
            <a:r>
              <a:rPr lang="en-US" altLang="zh-TW" dirty="0"/>
              <a:t>13.4 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196752"/>
            <a:ext cx="8110537" cy="4899248"/>
          </a:xfrm>
        </p:spPr>
        <p:txBody>
          <a:bodyPr/>
          <a:lstStyle/>
          <a:p>
            <a:r>
              <a:rPr lang="en-US" altLang="zh-TW" dirty="0"/>
              <a:t>The clustering coefficient is the probability that a connected triple is a triangle </a:t>
            </a:r>
            <a:endParaRPr lang="zh-TW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68164"/>
            <a:ext cx="46794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 flipV="1">
            <a:off x="1475656" y="3429000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7" name="直線接點 6"/>
          <p:cNvCxnSpPr/>
          <p:nvPr/>
        </p:nvCxnSpPr>
        <p:spPr bwMode="auto">
          <a:xfrm flipV="1">
            <a:off x="1475656" y="3933056"/>
            <a:ext cx="792088" cy="360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1475656" y="3429000"/>
            <a:ext cx="792088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457A6-D2AA-42E1-9AAA-6E642552885F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12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13.5 Generating functions for degree distributions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772816"/>
            <a:ext cx="8110537" cy="4824536"/>
          </a:xfrm>
        </p:spPr>
        <p:txBody>
          <a:bodyPr/>
          <a:lstStyle/>
          <a:p>
            <a:r>
              <a:rPr lang="en-US" altLang="zh-TW" sz="2800" dirty="0"/>
              <a:t>Let g</a:t>
            </a:r>
            <a:r>
              <a:rPr lang="en-US" altLang="zh-TW" sz="2800" baseline="-25000" dirty="0"/>
              <a:t>0</a:t>
            </a:r>
            <a:r>
              <a:rPr lang="en-US" altLang="zh-TW" sz="2800" dirty="0"/>
              <a:t>(z) and g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(z) be the generating functions for the degree distribution and the excess degree distribution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r>
              <a:rPr lang="en-US" altLang="zh-TW" sz="2800" dirty="0"/>
              <a:t>These two generating functions are not independent</a:t>
            </a:r>
            <a:endParaRPr lang="zh-TW" altLang="en-US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80" y="3284984"/>
            <a:ext cx="18478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02" y="5301208"/>
            <a:ext cx="45624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17231A-D847-4C8C-AF63-B9D364981FDE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939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764704"/>
            <a:ext cx="8110537" cy="5331296"/>
          </a:xfrm>
        </p:spPr>
        <p:txBody>
          <a:bodyPr/>
          <a:lstStyle/>
          <a:p>
            <a:r>
              <a:rPr lang="en-US" altLang="zh-TW" dirty="0"/>
              <a:t>Since</a:t>
            </a:r>
          </a:p>
          <a:p>
            <a:endParaRPr lang="en-US" altLang="zh-TW" dirty="0"/>
          </a:p>
          <a:p>
            <a:r>
              <a:rPr lang="en-US" altLang="zh-TW" dirty="0"/>
              <a:t>Thus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14978"/>
              </p:ext>
            </p:extLst>
          </p:nvPr>
        </p:nvGraphicFramePr>
        <p:xfrm>
          <a:off x="2555776" y="1340768"/>
          <a:ext cx="13985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3" name="Formula" r:id="rId3" imgW="704880" imgH="185760" progId="Equation.Ribbit">
                  <p:embed/>
                </p:oleObj>
              </mc:Choice>
              <mc:Fallback>
                <p:oleObj name="Formula" r:id="rId3" imgW="704880" imgH="185760" progId="Equation.Ribbit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340768"/>
                        <a:ext cx="1398588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39540"/>
              </p:ext>
            </p:extLst>
          </p:nvPr>
        </p:nvGraphicFramePr>
        <p:xfrm>
          <a:off x="2555776" y="2636912"/>
          <a:ext cx="17303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" name="Formula" r:id="rId5" imgW="872640" imgH="382320" progId="Equation.Ribbit">
                  <p:embed/>
                </p:oleObj>
              </mc:Choice>
              <mc:Fallback>
                <p:oleObj name="Formula" r:id="rId5" imgW="872640" imgH="382320" progId="Equation.Ribbit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636912"/>
                        <a:ext cx="17303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36DAB-3F5F-4866-B9EA-DDF2083BF52B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673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6192688"/>
          </a:xfrm>
        </p:spPr>
        <p:txBody>
          <a:bodyPr/>
          <a:lstStyle/>
          <a:p>
            <a:r>
              <a:rPr lang="en-US" altLang="zh-TW" dirty="0"/>
              <a:t>From g</a:t>
            </a:r>
            <a:r>
              <a:rPr lang="en-US" altLang="zh-TW" baseline="-25000" dirty="0"/>
              <a:t>0</a:t>
            </a:r>
            <a:r>
              <a:rPr lang="en-US" altLang="zh-TW" dirty="0"/>
              <a:t>(z) we can find g</a:t>
            </a:r>
            <a:r>
              <a:rPr lang="en-US" altLang="zh-TW" baseline="-25000" dirty="0"/>
              <a:t>1</a:t>
            </a:r>
            <a:r>
              <a:rPr lang="en-US" altLang="zh-TW" dirty="0"/>
              <a:t>(z).</a:t>
            </a:r>
          </a:p>
          <a:p>
            <a:r>
              <a:rPr lang="en-US" altLang="zh-TW" dirty="0"/>
              <a:t>For example,</a:t>
            </a:r>
            <a:endParaRPr lang="zh-TW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7"/>
            <a:ext cx="1656184" cy="65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65" y="1668011"/>
            <a:ext cx="2181901" cy="65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7"/>
            <a:ext cx="1944522" cy="62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199122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24" y="3256594"/>
            <a:ext cx="3533487" cy="77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74E4B-DDDA-4945-8ECD-1E747F3222F4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87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Poisson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767013" y="2924175"/>
          <a:ext cx="35702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Formula" r:id="rId3" imgW="1802130" imgH="355600" progId="Equation.Ribbit">
                  <p:embed/>
                </p:oleObj>
              </mc:Choice>
              <mc:Fallback>
                <p:oleObj name="Formula" r:id="rId3" imgW="1802130" imgH="355600" progId="Equation.Ribbit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924175"/>
                        <a:ext cx="357028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555776" y="4005064"/>
          <a:ext cx="37322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Formula" r:id="rId5" imgW="1883410" imgH="435610" progId="Equation.Ribbit">
                  <p:embed/>
                </p:oleObj>
              </mc:Choice>
              <mc:Fallback>
                <p:oleObj name="Formula" r:id="rId5" imgW="1883410" imgH="435610" progId="Equation.Ribbit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005064"/>
                        <a:ext cx="373221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0DD1C-FA50-4E4E-AE08-974405F9458F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13.6 Number of second neighbors of a vertex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P</a:t>
            </a:r>
            <a:r>
              <a:rPr lang="en-US" altLang="zh-TW" baseline="-25000" dirty="0" err="1"/>
              <a:t>k</a:t>
            </a:r>
            <a:r>
              <a:rPr lang="en-US" altLang="zh-TW" baseline="30000" dirty="0"/>
              <a:t>(2)</a:t>
            </a:r>
            <a:r>
              <a:rPr lang="en-US" altLang="zh-TW" dirty="0"/>
              <a:t> : probability that a vertex has exactly k second neighbors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</a:t>
            </a:r>
            <a:r>
              <a:rPr lang="en-US" altLang="zh-TW" baseline="30000" dirty="0"/>
              <a:t>(2)</a:t>
            </a:r>
            <a:r>
              <a:rPr lang="en-US" altLang="zh-TW" dirty="0"/>
              <a:t>(</a:t>
            </a:r>
            <a:r>
              <a:rPr lang="en-US" altLang="zh-TW" dirty="0" err="1"/>
              <a:t>k|m</a:t>
            </a:r>
            <a:r>
              <a:rPr lang="en-US" altLang="zh-TW" dirty="0"/>
              <a:t>) is the probability of having k second neighbors given that there are m first neighbors</a:t>
            </a:r>
            <a:endParaRPr lang="zh-TW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2520280" cy="73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BBC05-5B09-4A6B-BC85-8B7E38F4EE78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164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996952"/>
            <a:ext cx="8110537" cy="3528392"/>
          </a:xfrm>
        </p:spPr>
        <p:txBody>
          <a:bodyPr/>
          <a:lstStyle/>
          <a:p>
            <a:r>
              <a:rPr lang="en-US" altLang="zh-TW" sz="2800" dirty="0"/>
              <a:t>Consider vertex A</a:t>
            </a:r>
          </a:p>
          <a:p>
            <a:r>
              <a:rPr lang="en-US" altLang="zh-TW" sz="2800" dirty="0"/>
              <a:t>Let X be the degree of A.  Let the X first neighbors of A be denoted by</a:t>
            </a:r>
          </a:p>
          <a:p>
            <a:endParaRPr lang="en-US" altLang="zh-TW" sz="2800" dirty="0"/>
          </a:p>
          <a:p>
            <a:r>
              <a:rPr lang="en-US" altLang="zh-TW" sz="2800" dirty="0"/>
              <a:t>Let Y</a:t>
            </a:r>
            <a:r>
              <a:rPr lang="en-US" altLang="zh-TW" sz="2800" baseline="-25000" dirty="0"/>
              <a:t>i</a:t>
            </a:r>
            <a:r>
              <a:rPr lang="en-US" altLang="zh-TW" sz="2800" dirty="0"/>
              <a:t> be the excess degree of B</a:t>
            </a:r>
            <a:r>
              <a:rPr lang="en-US" altLang="zh-TW" sz="2800" baseline="-25000" dirty="0"/>
              <a:t>i</a:t>
            </a:r>
            <a:r>
              <a:rPr lang="en-US" altLang="zh-TW" sz="2800" dirty="0"/>
              <a:t> , </a:t>
            </a:r>
            <a:r>
              <a:rPr lang="en-US" altLang="zh-TW" sz="2800" dirty="0" err="1"/>
              <a:t>ie</a:t>
            </a:r>
            <a:r>
              <a:rPr lang="en-US" altLang="zh-TW" sz="2800" dirty="0"/>
              <a:t> B</a:t>
            </a:r>
            <a:r>
              <a:rPr lang="en-US" altLang="zh-TW" sz="2800" baseline="-25000" dirty="0"/>
              <a:t>i</a:t>
            </a:r>
            <a:r>
              <a:rPr lang="en-US" altLang="zh-TW" sz="2800" dirty="0"/>
              <a:t> has Y</a:t>
            </a:r>
            <a:r>
              <a:rPr lang="en-US" altLang="zh-TW" sz="2800" baseline="-25000" dirty="0"/>
              <a:t>i</a:t>
            </a:r>
            <a:r>
              <a:rPr lang="en-US" altLang="zh-TW" sz="2800" dirty="0"/>
              <a:t> edges excluding the edge between A and B</a:t>
            </a:r>
            <a:r>
              <a:rPr lang="en-US" altLang="zh-TW" sz="2800" baseline="-25000" dirty="0"/>
              <a:t>i</a:t>
            </a:r>
            <a:r>
              <a:rPr lang="en-US" altLang="zh-TW" sz="2800" dirty="0"/>
              <a:t>  </a:t>
            </a:r>
            <a:endParaRPr lang="zh-TW" altLang="en-US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30" y="188640"/>
            <a:ext cx="57606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20072" y="2606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28602"/>
              </p:ext>
            </p:extLst>
          </p:nvPr>
        </p:nvGraphicFramePr>
        <p:xfrm>
          <a:off x="6588224" y="1772816"/>
          <a:ext cx="18938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5" name="Formula" r:id="rId4" imgW="955080" imgH="155160" progId="Equation.Ribbit">
                  <p:embed/>
                </p:oleObj>
              </mc:Choice>
              <mc:Fallback>
                <p:oleObj name="Formula" r:id="rId4" imgW="955080" imgH="155160" progId="Equation.Ribbit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772816"/>
                        <a:ext cx="1893888" cy="3079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3093"/>
              </p:ext>
            </p:extLst>
          </p:nvPr>
        </p:nvGraphicFramePr>
        <p:xfrm>
          <a:off x="3491880" y="4509120"/>
          <a:ext cx="18938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6" name="Formula" r:id="rId6" imgW="955080" imgH="155160" progId="Equation.Ribbit">
                  <p:embed/>
                </p:oleObj>
              </mc:Choice>
              <mc:Fallback>
                <p:oleObj name="Formula" r:id="rId6" imgW="955080" imgH="155160" progId="Equation.Ribbit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509120"/>
                        <a:ext cx="1893888" cy="3079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B8B6F-93A2-4158-9E19-4A8E576C60E9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16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sz="2800" dirty="0"/>
              <a:t>The number of second neighbors of A is W, where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r>
              <a:rPr lang="en-US" altLang="zh-TW" sz="2800" dirty="0"/>
              <a:t>This calculation assumes that first neighbors do not have common second neighbors.  Indeed, this probability approaches zero as n becomes large.</a:t>
            </a:r>
            <a:endParaRPr lang="zh-TW" altLang="en-US" sz="28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451559"/>
              </p:ext>
            </p:extLst>
          </p:nvPr>
        </p:nvGraphicFramePr>
        <p:xfrm>
          <a:off x="2771800" y="1196752"/>
          <a:ext cx="30908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4" name="Formula" r:id="rId3" imgW="1558440" imgH="156240" progId="Equation.Ribbit">
                  <p:embed/>
                </p:oleObj>
              </mc:Choice>
              <mc:Fallback>
                <p:oleObj name="Formula" r:id="rId3" imgW="1558440" imgH="156240" progId="Equation.Ribbit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196752"/>
                        <a:ext cx="309086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85163"/>
              </p:ext>
            </p:extLst>
          </p:nvPr>
        </p:nvGraphicFramePr>
        <p:xfrm>
          <a:off x="2123728" y="1628800"/>
          <a:ext cx="5065712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" name="Formula" r:id="rId5" imgW="2555280" imgH="1615680" progId="Equation.Ribbit">
                  <p:embed/>
                </p:oleObj>
              </mc:Choice>
              <mc:Fallback>
                <p:oleObj name="Formula" r:id="rId5" imgW="2555280" imgH="1615680" progId="Equation.Ribbit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628800"/>
                        <a:ext cx="5065712" cy="320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84603-F2C6-4745-BFAD-70CDF7622917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4827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88640"/>
            <a:ext cx="8110537" cy="6336704"/>
          </a:xfrm>
        </p:spPr>
        <p:txBody>
          <a:bodyPr/>
          <a:lstStyle/>
          <a:p>
            <a:r>
              <a:rPr lang="en-US" altLang="zh-TW" dirty="0"/>
              <a:t>Generating function of the number of third neighbors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Generating function of the neighbors at distance d</a:t>
            </a:r>
            <a:endParaRPr lang="zh-TW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6" y="1556792"/>
            <a:ext cx="621573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653136"/>
            <a:ext cx="600740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3FE8EC-3307-460C-A992-166821E67B80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1598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Expected  number of neighbors at distance 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277905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2160240" cy="6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17798"/>
            <a:ext cx="47053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12" y="5733256"/>
            <a:ext cx="193150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A7ACC-6BA2-4AEA-A709-CAA5B53AE032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7719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3718330"/>
            <a:ext cx="8110537" cy="2951030"/>
          </a:xfrm>
        </p:spPr>
        <p:txBody>
          <a:bodyPr/>
          <a:lstStyle/>
          <a:p>
            <a:r>
              <a:rPr lang="en-US" altLang="zh-TW" sz="2800" dirty="0"/>
              <a:t>The average number of neighbors at distance d either grows or falls off exponentially, depending on c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 is greater or less than c</a:t>
            </a:r>
            <a:r>
              <a:rPr lang="en-US" altLang="zh-TW" sz="2800" baseline="-25000" dirty="0"/>
              <a:t>1</a:t>
            </a:r>
          </a:p>
          <a:p>
            <a:r>
              <a:rPr lang="en-US" altLang="zh-TW" sz="2800" dirty="0"/>
              <a:t>There is a giant component if and only if c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 &gt; c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, or </a:t>
            </a:r>
            <a:endParaRPr lang="zh-TW" altLang="en-US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81" y="260648"/>
            <a:ext cx="35359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44" y="1141501"/>
            <a:ext cx="402983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43" y="1789573"/>
            <a:ext cx="2163099" cy="192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31" y="5966893"/>
            <a:ext cx="1800200" cy="56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26C0C-7BCD-4EF0-8CCE-67287096CDA9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5364088" y="6018649"/>
            <a:ext cx="27252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Molloy and Reed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200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13.7 Generating functions for the small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Similarly to Poisson random graphs, configuration models have one giant component and several small components</a:t>
            </a:r>
          </a:p>
          <a:p>
            <a:r>
              <a:rPr lang="en-US" altLang="zh-TW" sz="2800" dirty="0"/>
              <a:t>Let </a:t>
            </a:r>
            <a:r>
              <a:rPr lang="en-US" altLang="zh-TW" sz="2800" dirty="0" err="1">
                <a:latin typeface="Symbol" pitchFamily="18" charset="2"/>
              </a:rPr>
              <a:t>p</a:t>
            </a:r>
            <a:r>
              <a:rPr lang="en-US" altLang="zh-TW" sz="2800" baseline="-25000" dirty="0" err="1"/>
              <a:t>s</a:t>
            </a:r>
            <a:r>
              <a:rPr lang="en-US" altLang="zh-TW" sz="2800" dirty="0"/>
              <a:t> be the probability that a randomly chosen vertex belongs to a small component of size s</a:t>
            </a:r>
          </a:p>
          <a:p>
            <a:r>
              <a:rPr lang="en-US" altLang="zh-TW" sz="2800" dirty="0"/>
              <a:t>We analyze </a:t>
            </a:r>
            <a:r>
              <a:rPr lang="en-US" altLang="zh-TW" sz="2800" dirty="0" err="1">
                <a:latin typeface="Symbol" pitchFamily="18" charset="2"/>
              </a:rPr>
              <a:t>p</a:t>
            </a:r>
            <a:r>
              <a:rPr lang="en-US" altLang="zh-TW" sz="2800" baseline="-25000" dirty="0" err="1"/>
              <a:t>s</a:t>
            </a:r>
            <a:r>
              <a:rPr lang="en-US" altLang="zh-TW" sz="2800" dirty="0">
                <a:latin typeface="Symbol" pitchFamily="18" charset="2"/>
              </a:rPr>
              <a:t> </a:t>
            </a:r>
            <a:r>
              <a:rPr lang="en-US" altLang="zh-TW" sz="2800" dirty="0"/>
              <a:t>by calculating its generating function, i.e. </a:t>
            </a:r>
            <a:endParaRPr lang="zh-TW" altLang="en-US" sz="2800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17232"/>
            <a:ext cx="222324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7D500-B6E6-451F-BF3F-425FEA140BEB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3545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6048672"/>
          </a:xfrm>
        </p:spPr>
        <p:txBody>
          <a:bodyPr/>
          <a:lstStyle/>
          <a:p>
            <a:r>
              <a:rPr lang="en-US" altLang="zh-TW" sz="2800" dirty="0"/>
              <a:t>By an argument used for Poisson random graphs, we argue that the small components in the configuration model are trees</a:t>
            </a:r>
            <a:endParaRPr lang="zh-TW" altLang="en-US" sz="2800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76872"/>
            <a:ext cx="86296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4" y="5210572"/>
            <a:ext cx="8872352" cy="103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00A24-A54E-4CF2-B552-2C5FFBB95FB0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790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6408712"/>
          </a:xfrm>
        </p:spPr>
        <p:txBody>
          <a:bodyPr/>
          <a:lstStyle/>
          <a:p>
            <a:r>
              <a:rPr lang="en-US" altLang="zh-TW" sz="2400" dirty="0"/>
              <a:t>The shaded areas must have different sizes.</a:t>
            </a:r>
          </a:p>
          <a:p>
            <a:r>
              <a:rPr lang="en-US" altLang="zh-TW" sz="2400" dirty="0"/>
              <a:t>Let their sizes be distributed according to </a:t>
            </a:r>
            <a:r>
              <a:rPr lang="en-US" altLang="zh-TW" sz="2400" dirty="0" err="1">
                <a:latin typeface="Symbol" pitchFamily="18" charset="2"/>
              </a:rPr>
              <a:t>r</a:t>
            </a:r>
            <a:r>
              <a:rPr lang="en-US" altLang="zh-TW" sz="2400" baseline="-25000" dirty="0" err="1"/>
              <a:t>s</a:t>
            </a:r>
            <a:r>
              <a:rPr lang="en-US" altLang="zh-TW" sz="2400" dirty="0">
                <a:latin typeface="Symbol" pitchFamily="18" charset="2"/>
              </a:rPr>
              <a:t> </a:t>
            </a:r>
            <a:r>
              <a:rPr lang="en-US" altLang="zh-TW" sz="2400" dirty="0"/>
              <a:t>and let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Let the degree of vertex i be k and let P(</a:t>
            </a:r>
            <a:r>
              <a:rPr lang="en-US" altLang="zh-TW" sz="2400" dirty="0" err="1"/>
              <a:t>s|k</a:t>
            </a:r>
            <a:r>
              <a:rPr lang="en-US" altLang="zh-TW" sz="2400" dirty="0"/>
              <a:t>) be the probability that, after i is removed, its k neighbors belong to small components of sizes summing to exactly s</a:t>
            </a:r>
          </a:p>
          <a:p>
            <a:r>
              <a:rPr lang="en-US" altLang="zh-TW" sz="2400" dirty="0"/>
              <a:t>P(s-1|k) is the probability that i itself belongs to a small component of size s given that its degree is k.  Then,</a:t>
            </a:r>
          </a:p>
          <a:p>
            <a:endParaRPr lang="zh-TW" altLang="en-US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198299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39" y="5085184"/>
            <a:ext cx="29487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99929-E63F-403E-ABB5-3FE2CF40A630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2154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068960"/>
            <a:ext cx="8110537" cy="3027040"/>
          </a:xfrm>
        </p:spPr>
        <p:txBody>
          <a:bodyPr/>
          <a:lstStyle/>
          <a:p>
            <a:r>
              <a:rPr lang="en-US" altLang="zh-TW" sz="2400" dirty="0"/>
              <a:t>Remove vertex i, and</a:t>
            </a:r>
          </a:p>
          <a:p>
            <a:endParaRPr lang="en-US" altLang="zh-TW" sz="2400" dirty="0"/>
          </a:p>
          <a:p>
            <a:r>
              <a:rPr lang="en-US" altLang="zh-TW" sz="2400" dirty="0"/>
              <a:t>Taking transform, we have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Hence,  </a:t>
            </a:r>
            <a:endParaRPr lang="zh-TW" altLang="en-US" sz="2400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27" y="260648"/>
            <a:ext cx="641535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27" y="2031408"/>
            <a:ext cx="4540334" cy="91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254961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566397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34521"/>
            <a:ext cx="3668521" cy="7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1C77A-F746-4E56-9254-7958D33EC89F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46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Exponential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Exponential distribution (geometric distribution)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318000" y="3175000"/>
          <a:ext cx="35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Formula" r:id="rId3" imgW="180000" imgH="180000" progId="Equation.Ribbit">
                  <p:embed/>
                </p:oleObj>
              </mc:Choice>
              <mc:Fallback>
                <p:oleObj name="Formula" r:id="rId3" imgW="180000" imgH="180000" progId="Equation.Ribbit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175000"/>
                        <a:ext cx="355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736850" y="3068638"/>
          <a:ext cx="34353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Formula" r:id="rId5" imgW="1835150" imgH="184150" progId="Equation.Ribbit">
                  <p:embed/>
                </p:oleObj>
              </mc:Choice>
              <mc:Fallback>
                <p:oleObj name="Formula" r:id="rId5" imgW="1835150" imgH="184150" progId="Equation.Ribbit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3068638"/>
                        <a:ext cx="343535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699792" y="4005064"/>
          <a:ext cx="3562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" name="Formula" r:id="rId7" imgW="1797050" imgH="435610" progId="Equation.Ribbit">
                  <p:embed/>
                </p:oleObj>
              </mc:Choice>
              <mc:Fallback>
                <p:oleObj name="Formula" r:id="rId7" imgW="1797050" imgH="435610" progId="Equation.Ribbit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05064"/>
                        <a:ext cx="35623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79712" y="5085184"/>
          <a:ext cx="47863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" name="Formula" r:id="rId9" imgW="2414270" imgH="435610" progId="Equation.Ribbit">
                  <p:embed/>
                </p:oleObj>
              </mc:Choice>
              <mc:Fallback>
                <p:oleObj name="Formula" r:id="rId9" imgW="2414270" imgH="435610" progId="Equation.Ribbit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085184"/>
                        <a:ext cx="478631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C6C9B-7DCE-4ABA-B1D1-948703FCA7FA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38416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24C62-3CA1-4F1E-A177-F9B478677483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030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13.8 Giant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400" dirty="0"/>
              <a:t>h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(1) may not equal to 1</a:t>
            </a:r>
          </a:p>
          <a:p>
            <a:r>
              <a:rPr lang="en-US" altLang="zh-TW" dirty="0"/>
              <a:t>Let S be the fraction of vertices belonging to a giant component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Define u=h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(1)</a:t>
            </a:r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222324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1" y="4646601"/>
            <a:ext cx="51720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68" y="4727563"/>
            <a:ext cx="22193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A130AE-777A-4E17-AEC5-86DF896E1E1B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901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/>
              <a:t>Rewrite the previous two equations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58" y="873048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圖說文字 4"/>
          <p:cNvSpPr/>
          <p:nvPr/>
        </p:nvSpPr>
        <p:spPr bwMode="auto">
          <a:xfrm>
            <a:off x="5508104" y="1124744"/>
            <a:ext cx="3240360" cy="792420"/>
          </a:xfrm>
          <a:prstGeom prst="wedgeRectCallout">
            <a:avLst>
              <a:gd name="adj1" fmla="val -76927"/>
              <a:gd name="adj2" fmla="val 112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u is a fixed point </a:t>
            </a:r>
          </a:p>
          <a:p>
            <a:r>
              <a:rPr lang="en-US" altLang="zh-TW" dirty="0"/>
              <a:t>of the function g</a:t>
            </a:r>
            <a:r>
              <a:rPr lang="en-US" altLang="zh-TW" baseline="-25000" dirty="0"/>
              <a:t>1</a:t>
            </a:r>
            <a:r>
              <a:rPr lang="en-US" altLang="zh-TW" dirty="0"/>
              <a:t>(z)</a:t>
            </a:r>
            <a:endParaRPr lang="zh-TW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2687445" y="2463789"/>
            <a:ext cx="2289546" cy="1439138"/>
          </a:xfrm>
          <a:custGeom>
            <a:avLst/>
            <a:gdLst>
              <a:gd name="connsiteX0" fmla="*/ 0 w 4270917"/>
              <a:gd name="connsiteY0" fmla="*/ 1439138 h 1439138"/>
              <a:gd name="connsiteX1" fmla="*/ 2274849 w 4270917"/>
              <a:gd name="connsiteY1" fmla="*/ 631 h 1439138"/>
              <a:gd name="connsiteX2" fmla="*/ 1070517 w 4270917"/>
              <a:gd name="connsiteY2" fmla="*/ 758913 h 1439138"/>
              <a:gd name="connsiteX3" fmla="*/ 1070517 w 4270917"/>
              <a:gd name="connsiteY3" fmla="*/ 758913 h 1439138"/>
              <a:gd name="connsiteX4" fmla="*/ 2252546 w 4270917"/>
              <a:gd name="connsiteY4" fmla="*/ 631 h 1439138"/>
              <a:gd name="connsiteX5" fmla="*/ 4270917 w 4270917"/>
              <a:gd name="connsiteY5" fmla="*/ 569343 h 14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0917" h="1439138">
                <a:moveTo>
                  <a:pt x="0" y="1439138"/>
                </a:moveTo>
                <a:lnTo>
                  <a:pt x="2274849" y="631"/>
                </a:lnTo>
                <a:lnTo>
                  <a:pt x="1070517" y="758913"/>
                </a:lnTo>
                <a:lnTo>
                  <a:pt x="1070517" y="758913"/>
                </a:lnTo>
                <a:cubicBezTo>
                  <a:pt x="1267522" y="632533"/>
                  <a:pt x="1719146" y="32226"/>
                  <a:pt x="2252546" y="631"/>
                </a:cubicBezTo>
                <a:cubicBezTo>
                  <a:pt x="2785946" y="-30964"/>
                  <a:pt x="4105507" y="1136197"/>
                  <a:pt x="4270917" y="569343"/>
                </a:cubicBezTo>
              </a:path>
            </a:pathLst>
          </a:cu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35757"/>
            <a:ext cx="4243561" cy="413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7E530-9FAF-405F-81AA-567698F15945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6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sz="2000" dirty="0"/>
              <a:t>If u=1 is the only fixed point, then S=0 meaning that there is no giant component</a:t>
            </a:r>
          </a:p>
          <a:p>
            <a:r>
              <a:rPr lang="en-US" altLang="zh-TW" sz="2000" dirty="0"/>
              <a:t>The following is an argument to derive</a:t>
            </a:r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400" dirty="0"/>
              <a:t>To belong to the giant component, a vertex A must be connected to the giant component via at least one of its neighbors</a:t>
            </a:r>
          </a:p>
          <a:p>
            <a:r>
              <a:rPr lang="en-US" altLang="zh-TW" sz="2400" dirty="0"/>
              <a:t>Let us define u to be the average probability that a vertex is not connected to the giant component via its connection to some particular neighboring vertex.</a:t>
            </a:r>
          </a:p>
          <a:p>
            <a:r>
              <a:rPr lang="en-US" altLang="zh-TW" sz="2400" dirty="0"/>
              <a:t>If vertex A has k neighbors, then the probability that is not connected to the giant component is </a:t>
            </a:r>
            <a:r>
              <a:rPr lang="en-US" altLang="zh-TW" sz="2400" dirty="0" err="1"/>
              <a:t>u</a:t>
            </a:r>
            <a:r>
              <a:rPr lang="en-US" altLang="zh-TW" sz="2400" baseline="30000" dirty="0" err="1"/>
              <a:t>k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3794B-7B5F-4A51-B242-C85A1D195EC6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6851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6120680"/>
          </a:xfrm>
        </p:spPr>
        <p:txBody>
          <a:bodyPr/>
          <a:lstStyle/>
          <a:p>
            <a:r>
              <a:rPr lang="en-US" altLang="zh-TW" sz="2000" dirty="0"/>
              <a:t>The average of this probability over the whole network is</a:t>
            </a:r>
          </a:p>
          <a:p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000" dirty="0"/>
              <a:t>This is the probability that a vertex is not in the giant component.</a:t>
            </a:r>
          </a:p>
          <a:p>
            <a:r>
              <a:rPr lang="en-US" altLang="zh-TW" sz="2000" dirty="0"/>
              <a:t>By definition, this probability is also 1-S.  Thus,</a:t>
            </a:r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000" dirty="0"/>
              <a:t>By the same argument, we derive u=g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(u)</a:t>
            </a:r>
          </a:p>
          <a:p>
            <a:r>
              <a:rPr lang="en-US" altLang="zh-TW" sz="2000" dirty="0"/>
              <a:t>The probability that A is not connected to the giant component via a particular neighbor is equal to the probability that A is not connected to the giant component via any of the neighbors of that neighbor.</a:t>
            </a:r>
          </a:p>
          <a:p>
            <a:r>
              <a:rPr lang="en-US" altLang="zh-TW" sz="2000" dirty="0"/>
              <a:t>If that neighbor has k neighbors, this probability is </a:t>
            </a:r>
            <a:r>
              <a:rPr lang="en-US" altLang="zh-TW" sz="2000" dirty="0" err="1"/>
              <a:t>u</a:t>
            </a:r>
            <a:r>
              <a:rPr lang="en-US" altLang="zh-TW" sz="2000" baseline="30000" dirty="0" err="1"/>
              <a:t>k</a:t>
            </a:r>
            <a:r>
              <a:rPr lang="en-US" altLang="zh-TW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52717"/>
            <a:ext cx="244533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1800200" cy="63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ED154-5DC1-403B-BED8-4ADBD5D25016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8780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/>
              <a:t>The probability that a particular neighbor has k neighbors excluding vertex A is </a:t>
            </a:r>
            <a:r>
              <a:rPr lang="en-US" altLang="zh-TW" dirty="0" err="1"/>
              <a:t>q</a:t>
            </a:r>
            <a:r>
              <a:rPr lang="en-US" altLang="zh-TW" baseline="-25000" dirty="0" err="1"/>
              <a:t>k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Thus, 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04" y="2564904"/>
            <a:ext cx="17987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04" y="3429000"/>
            <a:ext cx="1441269" cy="68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DD9B0-4D0B-4CCA-8703-D39F48243E2C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722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13.8.1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43815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2438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3990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63DD3-FB98-433B-9061-37F835F6F927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4553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76672"/>
            <a:ext cx="8110537" cy="5619328"/>
          </a:xfrm>
        </p:spPr>
        <p:txBody>
          <a:bodyPr/>
          <a:lstStyle/>
          <a:p>
            <a:r>
              <a:rPr lang="en-US" altLang="zh-TW" sz="2400" dirty="0"/>
              <a:t>But,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If q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&gt; q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we have a non-trivial fixed point and</a:t>
            </a:r>
            <a:endParaRPr lang="zh-TW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20288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4012"/>
            <a:ext cx="45148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11" y="4293096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55721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0F7B6-F812-4D6B-BB35-98CE459E6539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7424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/>
              <a:t>13.8.2 Graphical solutions and the existence of the giant component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44824"/>
            <a:ext cx="3227139" cy="4562400"/>
          </a:xfrm>
        </p:spPr>
        <p:txBody>
          <a:bodyPr/>
          <a:lstStyle/>
          <a:p>
            <a:r>
              <a:rPr lang="en-US" altLang="zh-TW" dirty="0"/>
              <a:t>There is a non-trivial fixed point if 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92" y="1844824"/>
            <a:ext cx="4680520" cy="45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12" y="3535474"/>
            <a:ext cx="1247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F064A-611C-4A2F-B389-2CA550B6857A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7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437112"/>
            <a:ext cx="8110537" cy="1872208"/>
          </a:xfrm>
        </p:spPr>
        <p:txBody>
          <a:bodyPr/>
          <a:lstStyle/>
          <a:p>
            <a:r>
              <a:rPr lang="en-US" altLang="zh-TW" sz="2800" dirty="0"/>
              <a:t>The condition for the existence of non-trivial fixed point is the same that that for the existence of a giant component</a:t>
            </a:r>
            <a:endParaRPr lang="zh-TW" alt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772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24125"/>
            <a:ext cx="18478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23" y="3729038"/>
            <a:ext cx="1866900" cy="600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55261-02B5-4D57-95EA-ECA8D15694A8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10" name="文字方塊 9"/>
          <p:cNvSpPr txBox="1"/>
          <p:nvPr/>
        </p:nvSpPr>
        <p:spPr>
          <a:xfrm>
            <a:off x="3851920" y="3742089"/>
            <a:ext cx="27252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Molloy and Reed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5693214" y="1071546"/>
          <a:ext cx="164670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Formula" r:id="rId6" imgW="172800" imgH="141120" progId="Equation.Ribbit">
                  <p:embed/>
                </p:oleObj>
              </mc:Choice>
              <mc:Fallback>
                <p:oleObj name="Formula" r:id="rId6" imgW="172800" imgH="141120" progId="Equation.Ribbi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214" y="1071546"/>
                        <a:ext cx="164670" cy="13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65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Power-law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403648" y="1988840"/>
          <a:ext cx="58896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Formula" r:id="rId3" imgW="1605280" imgH="157480" progId="Equation.Ribbit">
                  <p:embed/>
                </p:oleObj>
              </mc:Choice>
              <mc:Fallback>
                <p:oleObj name="Formula" r:id="rId3" imgW="1605280" imgH="157480" progId="Equation.Ribbit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88840"/>
                        <a:ext cx="58896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331640" y="2636913"/>
          <a:ext cx="629443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Formula" r:id="rId5" imgW="2485390" imgH="435610" progId="Equation.Ribbit">
                  <p:embed/>
                </p:oleObj>
              </mc:Choice>
              <mc:Fallback>
                <p:oleObj name="Formula" r:id="rId5" imgW="2485390" imgH="435610" progId="Equation.Ribbit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636913"/>
                        <a:ext cx="6294437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835696" y="3717032"/>
          <a:ext cx="40973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Formula" r:id="rId7" imgW="2065020" imgH="435610" progId="Equation.Ribbit">
                  <p:embed/>
                </p:oleObj>
              </mc:Choice>
              <mc:Fallback>
                <p:oleObj name="Formula" r:id="rId7" imgW="2065020" imgH="435610" progId="Equation.Ribbit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717032"/>
                        <a:ext cx="409733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07704" y="4725144"/>
          <a:ext cx="43307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" name="Formula" r:id="rId9" imgW="2184400" imgH="435610" progId="Equation.Ribbit">
                  <p:embed/>
                </p:oleObj>
              </mc:Choice>
              <mc:Fallback>
                <p:oleObj name="Formula" r:id="rId9" imgW="2184400" imgH="435610" progId="Equation.Ribbit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725144"/>
                        <a:ext cx="43307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331640" y="5661248"/>
          <a:ext cx="69469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" name="Formula" r:id="rId11" imgW="3500120" imgH="435610" progId="Equation.Ribbit">
                  <p:embed/>
                </p:oleObj>
              </mc:Choice>
              <mc:Fallback>
                <p:oleObj name="Formula" r:id="rId11" imgW="3500120" imgH="435610" progId="Equation.Ribbit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661248"/>
                        <a:ext cx="69469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8D427-FDC4-4496-AF82-9BF1E3C343BB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31639" y="3501008"/>
            <a:ext cx="7163073" cy="2229331"/>
          </a:xfrm>
        </p:spPr>
        <p:txBody>
          <a:bodyPr/>
          <a:lstStyle/>
          <a:p>
            <a:r>
              <a:rPr lang="en-US" altLang="zh-TW" dirty="0"/>
              <a:t>13.9 Size distribution for small component 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14269-97E0-4156-8BD6-D9AF04C353D3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63218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8162925" cy="769441"/>
          </a:xfrm>
        </p:spPr>
        <p:txBody>
          <a:bodyPr/>
          <a:lstStyle/>
          <a:p>
            <a:r>
              <a:rPr lang="en-US" altLang="zh-TW" dirty="0"/>
              <a:t>Calculation of &lt;s&gt;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340768"/>
            <a:ext cx="8110537" cy="4755232"/>
          </a:xfrm>
        </p:spPr>
        <p:txBody>
          <a:bodyPr/>
          <a:lstStyle/>
          <a:p>
            <a:r>
              <a:rPr lang="en-US" altLang="zh-TW" dirty="0"/>
              <a:t>The mean size of the component to which a randomly chosen vertex belongs is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70632"/>
            <a:ext cx="37623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5029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07" y="5677364"/>
            <a:ext cx="66579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52960"/>
            <a:ext cx="2295525" cy="5429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7D170-C26F-4BF4-93E7-67C819533A66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2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04664"/>
            <a:ext cx="8110537" cy="5691336"/>
          </a:xfrm>
        </p:spPr>
        <p:txBody>
          <a:bodyPr/>
          <a:lstStyle/>
          <a:p>
            <a:r>
              <a:rPr lang="en-US" altLang="zh-TW" dirty="0"/>
              <a:t>To compute h</a:t>
            </a:r>
            <a:r>
              <a:rPr lang="en-US" altLang="zh-TW" baseline="-25000" dirty="0"/>
              <a:t>1</a:t>
            </a:r>
            <a:r>
              <a:rPr lang="en-US" altLang="zh-TW" dirty="0"/>
              <a:t>’(1), we differentiate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2305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0825"/>
            <a:ext cx="44291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0" y="2967921"/>
            <a:ext cx="28479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50" y="3933056"/>
            <a:ext cx="2238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50" y="4869160"/>
            <a:ext cx="3181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35029-E0AB-4B99-A927-50B8EF356DB4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010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60648"/>
            <a:ext cx="8110537" cy="5835352"/>
          </a:xfrm>
        </p:spPr>
        <p:txBody>
          <a:bodyPr/>
          <a:lstStyle/>
          <a:p>
            <a:r>
              <a:rPr lang="en-US" altLang="zh-TW" dirty="0"/>
              <a:t>In a special case where S=0 and u=1, we have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Two equivalent forms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3" y="1340768"/>
            <a:ext cx="2400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62" y="3939158"/>
            <a:ext cx="25527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69897"/>
              </p:ext>
            </p:extLst>
          </p:nvPr>
        </p:nvGraphicFramePr>
        <p:xfrm>
          <a:off x="2627784" y="2204864"/>
          <a:ext cx="30765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Formula" r:id="rId5" imgW="1551960" imgH="195840" progId="Equation.Ribbit">
                  <p:embed/>
                </p:oleObj>
              </mc:Choice>
              <mc:Fallback>
                <p:oleObj name="Formula" r:id="rId5" imgW="1551960" imgH="195840" progId="Equation.Ribbit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04864"/>
                        <a:ext cx="30765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3" y="3300611"/>
            <a:ext cx="1428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62" y="4962128"/>
            <a:ext cx="2095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E217F-C427-4443-9ACB-C35F722842B9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42628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13.9.1 Average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mean ‹s› is the average size of a component which a randomly chosen vertex belongs</a:t>
            </a:r>
          </a:p>
          <a:p>
            <a:r>
              <a:rPr lang="en-US" altLang="zh-TW" dirty="0"/>
              <a:t>It is </a:t>
            </a:r>
            <a:r>
              <a:rPr lang="en-US" altLang="zh-TW" b="1" dirty="0">
                <a:solidFill>
                  <a:srgbClr val="FF0000"/>
                </a:solidFill>
              </a:rPr>
              <a:t>not</a:t>
            </a:r>
            <a:r>
              <a:rPr lang="en-US" altLang="zh-TW" dirty="0"/>
              <a:t> the average size of a component</a:t>
            </a:r>
          </a:p>
          <a:p>
            <a:pPr lvl="1"/>
            <a:r>
              <a:rPr lang="en-US" altLang="zh-TW" dirty="0"/>
              <a:t>More vertices belong to larger components, which biases the value of ‹s›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sum in the denominator can be evaluated 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16573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78" y="5408888"/>
            <a:ext cx="26574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FB494-7961-4C8F-BA3F-C0621BD7B1F4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84359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56992"/>
            <a:ext cx="8110537" cy="2739008"/>
          </a:xfrm>
        </p:spPr>
        <p:txBody>
          <a:bodyPr/>
          <a:lstStyle/>
          <a:p>
            <a:r>
              <a:rPr lang="en-US" altLang="zh-TW" dirty="0"/>
              <a:t>Note that the value of R at the transition point where S=0 and u=1 is finite, </a:t>
            </a:r>
            <a:r>
              <a:rPr lang="en-US" altLang="zh-TW" dirty="0" err="1"/>
              <a:t>ie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750"/>
            <a:ext cx="53054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27622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76929"/>
            <a:ext cx="1428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A4DF2-6F29-459F-8073-E54AA025A7B7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4278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300574"/>
            <a:ext cx="8162925" cy="1323439"/>
          </a:xfrm>
        </p:spPr>
        <p:txBody>
          <a:bodyPr/>
          <a:lstStyle/>
          <a:p>
            <a:r>
              <a:rPr lang="en-US" altLang="zh-TW" sz="4000" dirty="0"/>
              <a:t>13.9.2 Complete distribution of small component sizes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One can recover probabilities </a:t>
            </a:r>
            <a:r>
              <a:rPr lang="en-US" altLang="zh-TW" sz="2800" dirty="0" err="1">
                <a:latin typeface="Symbol" pitchFamily="18" charset="2"/>
              </a:rPr>
              <a:t>p</a:t>
            </a:r>
            <a:r>
              <a:rPr lang="en-US" altLang="zh-TW" sz="2800" baseline="-25000" dirty="0" err="1"/>
              <a:t>s</a:t>
            </a:r>
            <a:r>
              <a:rPr lang="en-US" altLang="zh-TW" sz="2800" dirty="0">
                <a:latin typeface="Symbol" pitchFamily="18" charset="2"/>
              </a:rPr>
              <a:t> </a:t>
            </a:r>
            <a:r>
              <a:rPr lang="en-US" altLang="zh-TW" sz="2800" dirty="0"/>
              <a:t>from h</a:t>
            </a:r>
            <a:r>
              <a:rPr lang="en-US" altLang="zh-TW" sz="2800" baseline="-25000" dirty="0"/>
              <a:t>0</a:t>
            </a:r>
            <a:r>
              <a:rPr lang="en-US" altLang="zh-TW" sz="2800" dirty="0"/>
              <a:t>(z), where</a:t>
            </a:r>
            <a:endParaRPr lang="zh-TW" alt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1924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4105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50006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8442"/>
            <a:ext cx="2295525" cy="5429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9C729-018A-4EB9-ABA3-A34982AF8EFA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64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4856" y="404664"/>
            <a:ext cx="8110537" cy="5763344"/>
          </a:xfrm>
        </p:spPr>
        <p:txBody>
          <a:bodyPr/>
          <a:lstStyle/>
          <a:p>
            <a:r>
              <a:rPr lang="en-US" altLang="zh-TW" sz="2400" dirty="0"/>
              <a:t>Cauchy formula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The above integral is around a contour that encloses z</a:t>
            </a:r>
            <a:r>
              <a:rPr lang="en-US" altLang="zh-TW" sz="2000" baseline="-25000" dirty="0"/>
              <a:t>0</a:t>
            </a:r>
            <a:r>
              <a:rPr lang="en-US" altLang="zh-TW" sz="2000" dirty="0"/>
              <a:t> and contains no poles of f(z)</a:t>
            </a:r>
          </a:p>
          <a:p>
            <a:r>
              <a:rPr lang="en-US" altLang="zh-TW" sz="2400" dirty="0"/>
              <a:t>Let z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=0 and the contour be an infinitesimal circle around the origin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Change the integration variable to h</a:t>
            </a:r>
            <a:r>
              <a:rPr lang="en-US" altLang="zh-TW" sz="2400" baseline="-25000" dirty="0"/>
              <a:t>1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46" y="836712"/>
            <a:ext cx="402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02711"/>
            <a:ext cx="43338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71543"/>
            <a:ext cx="36766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3FBF5-7DE4-4C1E-B1BD-B1CB8668E586}" type="datetime13">
              <a:rPr lang="zh-TW" altLang="en-US" smtClean="0"/>
              <a:pPr>
                <a:defRPr/>
              </a:pPr>
              <a:t>4:03:32 下午</a:t>
            </a:fld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95969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581128"/>
            <a:ext cx="8110537" cy="151487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0196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22810"/>
              </p:ext>
            </p:extLst>
          </p:nvPr>
        </p:nvGraphicFramePr>
        <p:xfrm>
          <a:off x="7092280" y="1835976"/>
          <a:ext cx="17303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Formula" r:id="rId4" imgW="872640" imgH="382320" progId="Equation.Ribbit">
                  <p:embed/>
                </p:oleObj>
              </mc:Choice>
              <mc:Fallback>
                <p:oleObj name="Formula" r:id="rId4" imgW="872640" imgH="382320" progId="Equation.Ribbit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835976"/>
                        <a:ext cx="17303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97579"/>
            <a:ext cx="39814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2"/>
            <a:ext cx="1076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145F7-A072-48DA-92C0-7CDD4927855C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58009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An example: Poisson random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2362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04" y="2708920"/>
            <a:ext cx="48196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6482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52863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9D4D4-69F4-41B4-AF1A-D1E97028815A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677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Normalization and moments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For a probability distribution,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275856" y="2564904"/>
          <a:ext cx="22320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Formula" r:id="rId3" imgW="1125220" imgH="435610" progId="Equation.Ribbit">
                  <p:embed/>
                </p:oleObj>
              </mc:Choice>
              <mc:Fallback>
                <p:oleObj name="Formula" r:id="rId3" imgW="1125220" imgH="435610" progId="Equation.Ribbit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564904"/>
                        <a:ext cx="22320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275856" y="3717032"/>
          <a:ext cx="2463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Formula" r:id="rId5" imgW="1242060" imgH="435610" progId="Equation.Ribbit">
                  <p:embed/>
                </p:oleObj>
              </mc:Choice>
              <mc:Fallback>
                <p:oleObj name="Formula" r:id="rId5" imgW="1242060" imgH="435610" progId="Equation.Ribbit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717032"/>
                        <a:ext cx="24638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157538" y="4941888"/>
          <a:ext cx="270351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Formula" r:id="rId7" imgW="1362710" imgH="435610" progId="Equation.Ribbit">
                  <p:embed/>
                </p:oleObj>
              </mc:Choice>
              <mc:Fallback>
                <p:oleObj name="Formula" r:id="rId7" imgW="1362710" imgH="435610" progId="Equation.Ribbit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4941888"/>
                        <a:ext cx="2703512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7901E-29FF-432C-AF90-7CE62110B2FC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88640"/>
            <a:ext cx="71247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A00CB-FC6F-41D1-A38C-72F019DB155D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39218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13.10 Power-law degree distributions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Power law degree distribution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Riemann zeta function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45" y="2778032"/>
            <a:ext cx="3638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69" y="4869160"/>
            <a:ext cx="1828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E70D0-D579-491C-9B6F-23BF5753B5EF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39261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sz="2400" dirty="0"/>
              <a:t>The network has a giant component if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The first and the second moments of power-law degree distributions are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There is a giant component if</a:t>
            </a:r>
            <a:endParaRPr lang="zh-TW" alt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19240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04" y="2636912"/>
            <a:ext cx="50482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04" y="3717032"/>
            <a:ext cx="5276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04" y="5157192"/>
            <a:ext cx="2571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B1D85-25E1-4F63-A0E7-8431ABA7CA5D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46958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56176" y="1905000"/>
            <a:ext cx="2867174" cy="4191000"/>
          </a:xfrm>
        </p:spPr>
        <p:txBody>
          <a:bodyPr/>
          <a:lstStyle/>
          <a:p>
            <a:r>
              <a:rPr lang="en-US" altLang="zh-TW" sz="2400" dirty="0"/>
              <a:t>The cross-over occurs at </a:t>
            </a:r>
            <a:r>
              <a:rPr lang="en-US" altLang="zh-TW" sz="2400" dirty="0">
                <a:latin typeface="Symbol" pitchFamily="18" charset="2"/>
              </a:rPr>
              <a:t>a</a:t>
            </a:r>
            <a:r>
              <a:rPr lang="en-US" altLang="zh-TW" sz="2400" dirty="0"/>
              <a:t>=3.4788</a:t>
            </a:r>
          </a:p>
          <a:p>
            <a:r>
              <a:rPr lang="en-US" altLang="zh-TW" sz="2400" dirty="0"/>
              <a:t>The network has a giant component if </a:t>
            </a:r>
            <a:r>
              <a:rPr lang="en-US" altLang="zh-TW" sz="2400" dirty="0">
                <a:latin typeface="Symbol" pitchFamily="18" charset="2"/>
              </a:rPr>
              <a:t>a</a:t>
            </a:r>
            <a:r>
              <a:rPr lang="en-US" altLang="zh-TW" sz="2400" dirty="0"/>
              <a:t>&lt;3.4788</a:t>
            </a:r>
          </a:p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441"/>
            <a:ext cx="57245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12361-143A-4B2F-A635-E5EEBAF41DD1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73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2811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13.11 Directed random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Section 13.11 is skipped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FD925-51B4-4FBA-8EC6-96A860739C98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6105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69441"/>
          </a:xfrm>
        </p:spPr>
        <p:txBody>
          <a:bodyPr/>
          <a:lstStyle/>
          <a:p>
            <a:r>
              <a:rPr lang="en-US" altLang="zh-TW" dirty="0"/>
              <a:t>List of notations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14269-97E0-4156-8BD6-D9AF04C353D3}" type="datetime13">
              <a:rPr lang="zh-TW" altLang="en-US" smtClean="0"/>
              <a:pPr>
                <a:defRPr/>
              </a:pPr>
              <a:t>4:03:32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75</a:t>
            </a:fld>
            <a:endParaRPr lang="en-US" altLang="zh-TW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571473" y="1857364"/>
          <a:ext cx="5715040" cy="51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Formula" r:id="rId3" imgW="1643400" imgH="150120" progId="Equation.Ribbit">
                  <p:embed/>
                </p:oleObj>
              </mc:Choice>
              <mc:Fallback>
                <p:oleObj name="Formula" r:id="rId3" imgW="1643400" imgH="1501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3" y="1857364"/>
                        <a:ext cx="5715040" cy="519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71472" y="2428868"/>
          <a:ext cx="6143668" cy="7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Formula" r:id="rId5" imgW="2949120" imgH="350640" progId="Equation.Ribbit">
                  <p:embed/>
                </p:oleObj>
              </mc:Choice>
              <mc:Fallback>
                <p:oleObj name="Formula" r:id="rId5" imgW="2949120" imgH="3506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428868"/>
                        <a:ext cx="6143668" cy="7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714348" y="3321050"/>
          <a:ext cx="2749553" cy="339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Formula" r:id="rId7" imgW="1166040" imgH="1797120" progId="Equation.Ribbit">
                  <p:embed/>
                </p:oleObj>
              </mc:Choice>
              <mc:Fallback>
                <p:oleObj name="Formula" r:id="rId7" imgW="1166040" imgH="179712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321050"/>
                        <a:ext cx="2749553" cy="3394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4429124" y="3286124"/>
          <a:ext cx="4214837" cy="307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6" name="Formula" r:id="rId9" imgW="1491120" imgH="1183680" progId="Equation.Ribbit">
                  <p:embed/>
                </p:oleObj>
              </mc:Choice>
              <mc:Fallback>
                <p:oleObj name="Formula" r:id="rId9" imgW="1491120" imgH="118368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286124"/>
                        <a:ext cx="4214837" cy="3071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Moments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771800" y="1844824"/>
          <a:ext cx="29670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Formula" r:id="rId3" imgW="1497330" imgH="435610" progId="Equation.Ribbit">
                  <p:embed/>
                </p:oleObj>
              </mc:Choice>
              <mc:Fallback>
                <p:oleObj name="Formula" r:id="rId3" imgW="1497330" imgH="435610" progId="Equation.Ribbit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844824"/>
                        <a:ext cx="2967038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5576" y="2924944"/>
          <a:ext cx="6806969" cy="826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Formula" r:id="rId5" imgW="3589020" imgH="435610" progId="Equation.Ribbit">
                  <p:embed/>
                </p:oleObj>
              </mc:Choice>
              <mc:Fallback>
                <p:oleObj name="Formula" r:id="rId5" imgW="3589020" imgH="435610" progId="Equation.Ribbit">
                  <p:embed/>
                  <p:pic>
                    <p:nvPicPr>
                      <p:cNvPr id="0" name="Picture 20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24944"/>
                        <a:ext cx="6806969" cy="826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691680" y="4005064"/>
          <a:ext cx="51736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Formula" r:id="rId7" imgW="2727960" imgH="374650" progId="Equation.Ribbit">
                  <p:embed/>
                </p:oleObj>
              </mc:Choice>
              <mc:Fallback>
                <p:oleObj name="Formula" r:id="rId7" imgW="2727960" imgH="374650" progId="Equation.Ribbit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05064"/>
                        <a:ext cx="5173663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4F1D3-AA6E-4B9C-8C5F-C821CBC320B8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Powers of generating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Suppose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15816" y="1988840"/>
          <a:ext cx="44084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Formula" r:id="rId3" imgW="2223770" imgH="449580" progId="Equation.Ribbit">
                  <p:embed/>
                </p:oleObj>
              </mc:Choice>
              <mc:Fallback>
                <p:oleObj name="Formula" r:id="rId3" imgW="2223770" imgH="449580" progId="Equation.Ribbit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988840"/>
                        <a:ext cx="4408488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835696" y="2996952"/>
          <a:ext cx="5588000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Formula" r:id="rId5" imgW="2819400" imgH="1667510" progId="Equation.Ribbit">
                  <p:embed/>
                </p:oleObj>
              </mc:Choice>
              <mc:Fallback>
                <p:oleObj name="Formula" r:id="rId5" imgW="2819400" imgH="1667510" progId="Equation.Ribbit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996952"/>
                        <a:ext cx="5588000" cy="330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0C3A7-D36B-4119-A781-1BC0AE99DD1F}" type="datetime13">
              <a:rPr lang="zh-TW" altLang="en-US" smtClean="0"/>
              <a:pPr>
                <a:defRPr/>
              </a:pPr>
              <a:t>4:03:31 下午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Chapter 13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AED84-D034-41C1-82B0-B87C294C8E4E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8787</TotalTime>
  <Words>2367</Words>
  <Application>Microsoft Office PowerPoint</Application>
  <PresentationFormat>如螢幕大小 (4:3)</PresentationFormat>
  <Paragraphs>498</Paragraphs>
  <Slides>75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82" baseType="lpstr">
      <vt:lpstr>新細明體</vt:lpstr>
      <vt:lpstr>Symbol</vt:lpstr>
      <vt:lpstr>Times New Roman</vt:lpstr>
      <vt:lpstr>Verdana</vt:lpstr>
      <vt:lpstr>Wingdings</vt:lpstr>
      <vt:lpstr>Bold Stripes</vt:lpstr>
      <vt:lpstr>Formula</vt:lpstr>
      <vt:lpstr>Random graphs with general degree distributions (Configuration model)</vt:lpstr>
      <vt:lpstr>Review of (moment) generating function</vt:lpstr>
      <vt:lpstr>Example 1</vt:lpstr>
      <vt:lpstr>Poisson distribution</vt:lpstr>
      <vt:lpstr>Exponential distribution</vt:lpstr>
      <vt:lpstr>Power-law distribution</vt:lpstr>
      <vt:lpstr>Normalization and moments </vt:lpstr>
      <vt:lpstr>Moments</vt:lpstr>
      <vt:lpstr>Powers of generating functions</vt:lpstr>
      <vt:lpstr>A property of generating functions</vt:lpstr>
      <vt:lpstr>The configuration model</vt:lpstr>
      <vt:lpstr>PowerPoint 簡報</vt:lpstr>
      <vt:lpstr>Matching</vt:lpstr>
      <vt:lpstr>Issues</vt:lpstr>
      <vt:lpstr>The probability of chosen a network with the adjacency matrix A</vt:lpstr>
      <vt:lpstr>Eight stub matchings that all give the same network</vt:lpstr>
      <vt:lpstr>Permutations that do not produce a new matching</vt:lpstr>
      <vt:lpstr>From degree sequence to degree distribution</vt:lpstr>
      <vt:lpstr>Edge probability</vt:lpstr>
      <vt:lpstr>Edge probability</vt:lpstr>
      <vt:lpstr>The expected total number of multiedges remains constant</vt:lpstr>
      <vt:lpstr>Another way to derive the edge probability</vt:lpstr>
      <vt:lpstr>The expected total number of multi-edges</vt:lpstr>
      <vt:lpstr>Edge probabilities for self-edges</vt:lpstr>
      <vt:lpstr>The expected number of common neighbors of i and j</vt:lpstr>
      <vt:lpstr>13.3 Excess degree distribution</vt:lpstr>
      <vt:lpstr>PowerPoint 簡報</vt:lpstr>
      <vt:lpstr>PowerPoint 簡報</vt:lpstr>
      <vt:lpstr>PowerPoint 簡報</vt:lpstr>
      <vt:lpstr>PowerPoint 簡報</vt:lpstr>
      <vt:lpstr>Some counter-intuitions</vt:lpstr>
      <vt:lpstr>PowerPoint 簡報</vt:lpstr>
      <vt:lpstr>PowerPoint 簡報</vt:lpstr>
      <vt:lpstr>The fundamental reason</vt:lpstr>
      <vt:lpstr>Excess degree</vt:lpstr>
      <vt:lpstr>13.4 Clustering coefficient</vt:lpstr>
      <vt:lpstr>13.5 Generating functions for degree distributions</vt:lpstr>
      <vt:lpstr>PowerPoint 簡報</vt:lpstr>
      <vt:lpstr>PowerPoint 簡報</vt:lpstr>
      <vt:lpstr>13.6 Number of second neighbors of a vertex</vt:lpstr>
      <vt:lpstr>PowerPoint 簡報</vt:lpstr>
      <vt:lpstr>PowerPoint 簡報</vt:lpstr>
      <vt:lpstr>PowerPoint 簡報</vt:lpstr>
      <vt:lpstr>Expected  number of neighbors at distance d</vt:lpstr>
      <vt:lpstr>PowerPoint 簡報</vt:lpstr>
      <vt:lpstr>13.7 Generating functions for the small components</vt:lpstr>
      <vt:lpstr>PowerPoint 簡報</vt:lpstr>
      <vt:lpstr>PowerPoint 簡報</vt:lpstr>
      <vt:lpstr>PowerPoint 簡報</vt:lpstr>
      <vt:lpstr>PowerPoint 簡報</vt:lpstr>
      <vt:lpstr>13.8 Giant component</vt:lpstr>
      <vt:lpstr>PowerPoint 簡報</vt:lpstr>
      <vt:lpstr>PowerPoint 簡報</vt:lpstr>
      <vt:lpstr>PowerPoint 簡報</vt:lpstr>
      <vt:lpstr>PowerPoint 簡報</vt:lpstr>
      <vt:lpstr>13.8.1 Example</vt:lpstr>
      <vt:lpstr>PowerPoint 簡報</vt:lpstr>
      <vt:lpstr>13.8.2 Graphical solutions and the existence of the giant component</vt:lpstr>
      <vt:lpstr>PowerPoint 簡報</vt:lpstr>
      <vt:lpstr>13.9 Size distribution for small component </vt:lpstr>
      <vt:lpstr>Calculation of &lt;s&gt;</vt:lpstr>
      <vt:lpstr>PowerPoint 簡報</vt:lpstr>
      <vt:lpstr>PowerPoint 簡報</vt:lpstr>
      <vt:lpstr>13.9.1 Average size of a small component</vt:lpstr>
      <vt:lpstr>PowerPoint 簡報</vt:lpstr>
      <vt:lpstr>13.9.2 Complete distribution of small component sizes</vt:lpstr>
      <vt:lpstr>PowerPoint 簡報</vt:lpstr>
      <vt:lpstr>PowerPoint 簡報</vt:lpstr>
      <vt:lpstr>An example: Poisson random graph</vt:lpstr>
      <vt:lpstr>PowerPoint 簡報</vt:lpstr>
      <vt:lpstr>13.10 Power-law degree distributions</vt:lpstr>
      <vt:lpstr>PowerPoint 簡報</vt:lpstr>
      <vt:lpstr>PowerPoint 簡報</vt:lpstr>
      <vt:lpstr>13.11 Directed random graphs</vt:lpstr>
      <vt:lpstr>List of notations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141</cp:revision>
  <dcterms:created xsi:type="dcterms:W3CDTF">2005-09-11T07:42:25Z</dcterms:created>
  <dcterms:modified xsi:type="dcterms:W3CDTF">2023-10-27T08:04:42Z</dcterms:modified>
</cp:coreProperties>
</file>